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98"/>
  </p:notesMasterIdLst>
  <p:handoutMasterIdLst>
    <p:handoutMasterId r:id="rId199"/>
  </p:handoutMasterIdLst>
  <p:sldIdLst>
    <p:sldId id="589" r:id="rId2"/>
    <p:sldId id="355" r:id="rId3"/>
    <p:sldId id="346" r:id="rId4"/>
    <p:sldId id="351" r:id="rId5"/>
    <p:sldId id="353" r:id="rId6"/>
    <p:sldId id="354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70" r:id="rId21"/>
    <p:sldId id="369" r:id="rId22"/>
    <p:sldId id="371" r:id="rId23"/>
    <p:sldId id="373" r:id="rId24"/>
    <p:sldId id="372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1" r:id="rId33"/>
    <p:sldId id="382" r:id="rId34"/>
    <p:sldId id="384" r:id="rId35"/>
    <p:sldId id="383" r:id="rId36"/>
    <p:sldId id="385" r:id="rId37"/>
    <p:sldId id="386" r:id="rId38"/>
    <p:sldId id="387" r:id="rId39"/>
    <p:sldId id="388" r:id="rId40"/>
    <p:sldId id="389" r:id="rId41"/>
    <p:sldId id="390" r:id="rId42"/>
    <p:sldId id="391" r:id="rId43"/>
    <p:sldId id="435" r:id="rId44"/>
    <p:sldId id="436" r:id="rId45"/>
    <p:sldId id="437" r:id="rId46"/>
    <p:sldId id="438" r:id="rId47"/>
    <p:sldId id="439" r:id="rId48"/>
    <p:sldId id="440" r:id="rId49"/>
    <p:sldId id="441" r:id="rId50"/>
    <p:sldId id="442" r:id="rId51"/>
    <p:sldId id="443" r:id="rId52"/>
    <p:sldId id="444" r:id="rId53"/>
    <p:sldId id="456" r:id="rId54"/>
    <p:sldId id="457" r:id="rId55"/>
    <p:sldId id="458" r:id="rId56"/>
    <p:sldId id="459" r:id="rId57"/>
    <p:sldId id="460" r:id="rId58"/>
    <p:sldId id="461" r:id="rId59"/>
    <p:sldId id="462" r:id="rId60"/>
    <p:sldId id="463" r:id="rId61"/>
    <p:sldId id="476" r:id="rId62"/>
    <p:sldId id="477" r:id="rId63"/>
    <p:sldId id="395" r:id="rId64"/>
    <p:sldId id="397" r:id="rId65"/>
    <p:sldId id="398" r:id="rId66"/>
    <p:sldId id="399" r:id="rId67"/>
    <p:sldId id="400" r:id="rId68"/>
    <p:sldId id="401" r:id="rId69"/>
    <p:sldId id="402" r:id="rId70"/>
    <p:sldId id="403" r:id="rId71"/>
    <p:sldId id="404" r:id="rId72"/>
    <p:sldId id="405" r:id="rId73"/>
    <p:sldId id="406" r:id="rId74"/>
    <p:sldId id="407" r:id="rId75"/>
    <p:sldId id="413" r:id="rId76"/>
    <p:sldId id="414" r:id="rId77"/>
    <p:sldId id="415" r:id="rId78"/>
    <p:sldId id="416" r:id="rId79"/>
    <p:sldId id="417" r:id="rId80"/>
    <p:sldId id="418" r:id="rId81"/>
    <p:sldId id="419" r:id="rId82"/>
    <p:sldId id="420" r:id="rId83"/>
    <p:sldId id="421" r:id="rId84"/>
    <p:sldId id="422" r:id="rId85"/>
    <p:sldId id="423" r:id="rId86"/>
    <p:sldId id="424" r:id="rId87"/>
    <p:sldId id="425" r:id="rId88"/>
    <p:sldId id="426" r:id="rId89"/>
    <p:sldId id="427" r:id="rId90"/>
    <p:sldId id="428" r:id="rId91"/>
    <p:sldId id="429" r:id="rId92"/>
    <p:sldId id="430" r:id="rId93"/>
    <p:sldId id="431" r:id="rId94"/>
    <p:sldId id="432" r:id="rId95"/>
    <p:sldId id="433" r:id="rId96"/>
    <p:sldId id="434" r:id="rId97"/>
    <p:sldId id="478" r:id="rId98"/>
    <p:sldId id="480" r:id="rId99"/>
    <p:sldId id="481" r:id="rId100"/>
    <p:sldId id="482" r:id="rId101"/>
    <p:sldId id="483" r:id="rId102"/>
    <p:sldId id="484" r:id="rId103"/>
    <p:sldId id="485" r:id="rId104"/>
    <p:sldId id="486" r:id="rId105"/>
    <p:sldId id="487" r:id="rId106"/>
    <p:sldId id="488" r:id="rId107"/>
    <p:sldId id="489" r:id="rId108"/>
    <p:sldId id="490" r:id="rId109"/>
    <p:sldId id="491" r:id="rId110"/>
    <p:sldId id="492" r:id="rId111"/>
    <p:sldId id="493" r:id="rId112"/>
    <p:sldId id="494" r:id="rId113"/>
    <p:sldId id="495" r:id="rId114"/>
    <p:sldId id="496" r:id="rId115"/>
    <p:sldId id="497" r:id="rId116"/>
    <p:sldId id="498" r:id="rId117"/>
    <p:sldId id="499" r:id="rId118"/>
    <p:sldId id="500" r:id="rId119"/>
    <p:sldId id="501" r:id="rId120"/>
    <p:sldId id="502" r:id="rId121"/>
    <p:sldId id="503" r:id="rId122"/>
    <p:sldId id="504" r:id="rId123"/>
    <p:sldId id="505" r:id="rId124"/>
    <p:sldId id="506" r:id="rId125"/>
    <p:sldId id="507" r:id="rId126"/>
    <p:sldId id="508" r:id="rId127"/>
    <p:sldId id="611" r:id="rId128"/>
    <p:sldId id="612" r:id="rId129"/>
    <p:sldId id="613" r:id="rId130"/>
    <p:sldId id="614" r:id="rId131"/>
    <p:sldId id="615" r:id="rId132"/>
    <p:sldId id="616" r:id="rId133"/>
    <p:sldId id="509" r:id="rId134"/>
    <p:sldId id="511" r:id="rId135"/>
    <p:sldId id="512" r:id="rId136"/>
    <p:sldId id="513" r:id="rId137"/>
    <p:sldId id="514" r:id="rId138"/>
    <p:sldId id="515" r:id="rId139"/>
    <p:sldId id="516" r:id="rId140"/>
    <p:sldId id="517" r:id="rId141"/>
    <p:sldId id="518" r:id="rId142"/>
    <p:sldId id="519" r:id="rId143"/>
    <p:sldId id="520" r:id="rId144"/>
    <p:sldId id="521" r:id="rId145"/>
    <p:sldId id="522" r:id="rId146"/>
    <p:sldId id="524" r:id="rId147"/>
    <p:sldId id="525" r:id="rId148"/>
    <p:sldId id="526" r:id="rId149"/>
    <p:sldId id="527" r:id="rId150"/>
    <p:sldId id="528" r:id="rId151"/>
    <p:sldId id="529" r:id="rId152"/>
    <p:sldId id="530" r:id="rId153"/>
    <p:sldId id="531" r:id="rId154"/>
    <p:sldId id="532" r:id="rId155"/>
    <p:sldId id="605" r:id="rId156"/>
    <p:sldId id="597" r:id="rId157"/>
    <p:sldId id="598" r:id="rId158"/>
    <p:sldId id="599" r:id="rId159"/>
    <p:sldId id="600" r:id="rId160"/>
    <p:sldId id="601" r:id="rId161"/>
    <p:sldId id="602" r:id="rId162"/>
    <p:sldId id="603" r:id="rId163"/>
    <p:sldId id="604" r:id="rId164"/>
    <p:sldId id="596" r:id="rId165"/>
    <p:sldId id="590" r:id="rId166"/>
    <p:sldId id="591" r:id="rId167"/>
    <p:sldId id="592" r:id="rId168"/>
    <p:sldId id="593" r:id="rId169"/>
    <p:sldId id="594" r:id="rId170"/>
    <p:sldId id="595" r:id="rId171"/>
    <p:sldId id="533" r:id="rId172"/>
    <p:sldId id="534" r:id="rId173"/>
    <p:sldId id="535" r:id="rId174"/>
    <p:sldId id="536" r:id="rId175"/>
    <p:sldId id="537" r:id="rId176"/>
    <p:sldId id="538" r:id="rId177"/>
    <p:sldId id="539" r:id="rId178"/>
    <p:sldId id="540" r:id="rId179"/>
    <p:sldId id="541" r:id="rId180"/>
    <p:sldId id="542" r:id="rId181"/>
    <p:sldId id="543" r:id="rId182"/>
    <p:sldId id="544" r:id="rId183"/>
    <p:sldId id="545" r:id="rId184"/>
    <p:sldId id="546" r:id="rId185"/>
    <p:sldId id="547" r:id="rId186"/>
    <p:sldId id="548" r:id="rId187"/>
    <p:sldId id="549" r:id="rId188"/>
    <p:sldId id="550" r:id="rId189"/>
    <p:sldId id="551" r:id="rId190"/>
    <p:sldId id="552" r:id="rId191"/>
    <p:sldId id="553" r:id="rId192"/>
    <p:sldId id="610" r:id="rId193"/>
    <p:sldId id="606" r:id="rId194"/>
    <p:sldId id="607" r:id="rId195"/>
    <p:sldId id="608" r:id="rId196"/>
    <p:sldId id="609" r:id="rId197"/>
  </p:sldIdLst>
  <p:sldSz cx="9144000" cy="6858000" type="screen4x3"/>
  <p:notesSz cx="6805613" cy="9939338"/>
  <p:embeddedFontLst>
    <p:embeddedFont>
      <p:font typeface="나눔고딕" panose="020D0604000000000000" pitchFamily="50" charset="-127"/>
      <p:regular r:id="rId200"/>
      <p:bold r:id="rId201"/>
    </p:embeddedFont>
    <p:embeddedFont>
      <p:font typeface="Garamond" panose="02020404030301010803" pitchFamily="18" charset="0"/>
      <p:regular r:id="rId202"/>
      <p:bold r:id="rId203"/>
      <p:italic r:id="rId204"/>
    </p:embeddedFont>
    <p:embeddedFont>
      <p:font typeface="Helvetica Neue" panose="02000A03050000090004"/>
      <p:boldItalic r:id="rId205"/>
    </p:embeddedFont>
    <p:embeddedFont>
      <p:font typeface="맑은 고딕" panose="020B0503020000020004" pitchFamily="50" charset="-127"/>
      <p:regular r:id="rId206"/>
      <p:bold r:id="rId207"/>
    </p:embeddedFont>
    <p:embeddedFont>
      <p:font typeface="Helvetica" panose="020B0604020202020204" pitchFamily="34" charset="0"/>
      <p:regular r:id="rId208"/>
      <p:bold r:id="rId209"/>
      <p:italic r:id="rId210"/>
      <p:boldItalic r:id="rId2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8456E"/>
    <a:srgbClr val="063656"/>
    <a:srgbClr val="0D0D0D"/>
    <a:srgbClr val="569CF0"/>
    <a:srgbClr val="2DA2BF"/>
    <a:srgbClr val="1D314E"/>
    <a:srgbClr val="47B0FF"/>
    <a:srgbClr val="3D3C3E"/>
    <a:srgbClr val="8DB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6" autoAdjust="0"/>
    <p:restoredTop sz="98157" autoAdjust="0"/>
  </p:normalViewPr>
  <p:slideViewPr>
    <p:cSldViewPr snapToGrid="0">
      <p:cViewPr>
        <p:scale>
          <a:sx n="100" d="100"/>
          <a:sy n="100" d="100"/>
        </p:scale>
        <p:origin x="156" y="-228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0" d="100"/>
          <a:sy n="50" d="100"/>
        </p:scale>
        <p:origin x="2976" y="42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font" Target="fonts/font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font" Target="fonts/font7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font" Target="fonts/font8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font" Target="fonts/font10.fntdata"/><Relationship Id="rId190" Type="http://schemas.openxmlformats.org/officeDocument/2006/relationships/slide" Target="slides/slide189.xml"/><Relationship Id="rId204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font" Target="fonts/font11.fntdata"/><Relationship Id="rId215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font" Target="fonts/font1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font" Target="fonts/font12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font" Target="fonts/font2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notesMaster" Target="notesMasters/notesMaster1.xml"/><Relationship Id="rId202" Type="http://schemas.openxmlformats.org/officeDocument/2006/relationships/font" Target="fonts/font3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handoutMaster" Target="handoutMasters/handoutMaster1.xml"/><Relationship Id="rId203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2015-09-14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2015-09-14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940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40121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04791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27485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84419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2583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758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17994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21982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63674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8546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297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98846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09462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66203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94709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07484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3119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42484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82909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86948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27386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754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4086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75456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4539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5624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8797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5524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57126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32321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12866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17671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734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66378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75929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90439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36705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08470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61770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76154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62291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63762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02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527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44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256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839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804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355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0986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025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842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001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79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454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395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9669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25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1824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65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316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3571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08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0703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2445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6472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4609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8695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7497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8884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155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7673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6381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4714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138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402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502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1135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4974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1714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669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498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9379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5207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4646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9870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2640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0298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6965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3628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8511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0959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773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1200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519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924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5268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5463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8514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040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0173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4944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857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3558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9268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6106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14658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0797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362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064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5584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0065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67202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48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58530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67532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2083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6075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0848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95161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7233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94359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67071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36627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643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2027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37404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73575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30719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79883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77945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02883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7749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30023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25776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13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2015-09-14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ttp://www.gachon.ac.kr/images/introduce/marklogo-kor_eng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8822" r="6496" b="15441"/>
          <a:stretch/>
        </p:blipFill>
        <p:spPr bwMode="auto">
          <a:xfrm>
            <a:off x="66261" y="6220872"/>
            <a:ext cx="2016223" cy="57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6280342" y="6245882"/>
            <a:ext cx="283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Helvetica" panose="020B0604020202030204" pitchFamily="34" charset="0"/>
              </a:rPr>
              <a:t>College</a:t>
            </a:r>
            <a:r>
              <a:rPr lang="en-US" altLang="ko-KR" sz="1400" b="1" baseline="0" dirty="0" smtClean="0">
                <a:latin typeface="Helvetica" panose="020B0604020202030204" pitchFamily="34" charset="0"/>
              </a:rPr>
              <a:t> of Engineering</a:t>
            </a:r>
            <a:endParaRPr lang="en-US" altLang="ko-KR" sz="1400" b="1" dirty="0" smtClean="0">
              <a:latin typeface="Helvetica" panose="020B0604020202030204" pitchFamily="34" charset="0"/>
            </a:endParaRPr>
          </a:p>
          <a:p>
            <a:r>
              <a:rPr lang="en-US" altLang="ko-KR" sz="1400" b="1" dirty="0" smtClean="0">
                <a:latin typeface="Helvetica" panose="020B0604020202030204" pitchFamily="34" charset="0"/>
              </a:rPr>
              <a:t>Dept.</a:t>
            </a:r>
            <a:r>
              <a:rPr lang="en-US" altLang="ko-KR" sz="1400" b="1" baseline="0" dirty="0" smtClean="0">
                <a:latin typeface="Helvetica" panose="020B0604020202030204" pitchFamily="34" charset="0"/>
              </a:rPr>
              <a:t> of Industrial Engineering</a:t>
            </a:r>
            <a:endParaRPr lang="ko-KR" altLang="en-US" sz="1400" b="1" dirty="0">
              <a:latin typeface="Helvetica" panose="020B0604020202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" name="Picture 2" descr="http://www.gachon.ac.kr/images/introduce/marklogo-kor_eng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8822" r="6496" b="15441"/>
          <a:stretch/>
        </p:blipFill>
        <p:spPr bwMode="auto">
          <a:xfrm>
            <a:off x="3559691" y="6220872"/>
            <a:ext cx="2016223" cy="57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2015-09-14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내용을 입력하십시오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2015-09-14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2015-09-14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2015-09-14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2015-09-14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amLab/gachon_python_class/blob/master/lecture/w3_loop_and_control/iftest.py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amLab/gachon_python_class/blob/master/lecture/w3_loop_and_control/gradetest.py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amLab/gachon_python_class/blob/master/lecture/w3_loop_and_control/mulitiplication_game.py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amLab/gachon_python_class/blob/master/lecture/w3_loop_and_control/guess20.py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amLab/gachon_python_class/blob/master/lecture/w3_loop_and_control/mulitiplication_game.py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/" TargetMode="Externa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amLab/gachon_python_class/blob/master/lecture/w4_data_type/yesterday_count_ex.py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amLab/gachon_python_class/blob/master/lecture/w4_data_type/yesterday_count_ex.py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hyperlink" Target="http://ko.wikipedia.org/wiki/%ED%96%89%EB%A0%AC" TargetMode="Externa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www.youtube.com/watch?v=Ugf0UdNDYfA" TargetMode="Externa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tvpot.daum.net/v/v2d85TWfjGGTfttBMABfjgJ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amLab/gachon_python_class/blob/master/lecture/w4_data_type/dynamic_score_matrix.py" TargetMode="Externa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KIu9yen5nc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amLab/gachon_python_class/blob/master/lecture/w2_python_basic/celsisus_converter.py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amLab/gachon_python_class/blob/master/lecture/w2_python_basic/web_input.py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20854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 </a:t>
            </a:r>
            <a:r>
              <a:rPr lang="ko-KR" altLang="en-US" sz="4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입문 </a:t>
            </a:r>
            <a:r>
              <a:rPr lang="en-US" altLang="ko-KR" sz="4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(w/</a:t>
            </a:r>
            <a:r>
              <a:rPr lang="ko-KR" altLang="en-US" sz="4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파이썬</a:t>
            </a:r>
            <a:r>
              <a:rPr lang="en-US" altLang="ko-KR" sz="4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4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93489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I : </a:t>
            </a:r>
            <a:r>
              <a:rPr lang="ko-KR" altLang="en-US" sz="2800" b="1" dirty="0" err="1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파이썬</a:t>
            </a:r>
            <a:r>
              <a:rPr lang="ko-KR" altLang="en-US" sz="28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기초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120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7796" y="891888"/>
            <a:ext cx="83947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3000"/>
              </a:spcAft>
            </a:pPr>
            <a:r>
              <a:rPr lang="ko-KR" altLang="en-US" sz="40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프로그래밍을 배우는 것은</a:t>
            </a:r>
            <a:endParaRPr lang="en-US" altLang="ko-KR" sz="4000" b="1" dirty="0" smtClean="0">
              <a:ln w="38100">
                <a:solidFill>
                  <a:srgbClr val="0D0D0D">
                    <a:alpha val="42000"/>
                  </a:srgbClr>
                </a:solidFill>
              </a:ln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Aft>
                <a:spcPts val="3000"/>
              </a:spcAft>
            </a:pPr>
            <a:r>
              <a:rPr lang="ko-KR" altLang="en-US" sz="40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프로그램을 만들기 위함만이 아니다</a:t>
            </a:r>
            <a:r>
              <a:rPr lang="en-US" altLang="ko-KR" sz="40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spcAft>
                <a:spcPts val="3000"/>
              </a:spcAft>
            </a:pPr>
            <a:r>
              <a:rPr lang="ko-KR" altLang="en-US" sz="40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우리 생활 깊숙이 자리잡은</a:t>
            </a:r>
            <a:endParaRPr lang="en-US" altLang="ko-KR" sz="4000" b="1" dirty="0" smtClean="0">
              <a:ln w="38100">
                <a:solidFill>
                  <a:srgbClr val="0D0D0D">
                    <a:alpha val="42000"/>
                  </a:srgbClr>
                </a:solidFill>
              </a:ln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Aft>
                <a:spcPts val="3000"/>
              </a:spcAft>
            </a:pPr>
            <a:r>
              <a:rPr lang="ko-KR" altLang="en-US" sz="40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종류의 컴퓨터들을 효과적으로 </a:t>
            </a:r>
            <a:endParaRPr lang="en-US" altLang="ko-KR" sz="4000" b="1" dirty="0" smtClean="0">
              <a:ln w="38100">
                <a:solidFill>
                  <a:srgbClr val="0D0D0D">
                    <a:alpha val="42000"/>
                  </a:srgbClr>
                </a:solidFill>
              </a:ln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Aft>
                <a:spcPts val="3000"/>
              </a:spcAft>
            </a:pPr>
            <a:r>
              <a:rPr lang="ko-KR" altLang="en-US" sz="40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다루기 위한 방법을 배우는 것이다</a:t>
            </a:r>
            <a:r>
              <a:rPr lang="en-US" altLang="ko-KR" sz="40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087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latin typeface="Helvetica" panose="020B0604020202030204" pitchFamily="34" charset="0"/>
              </a:rPr>
              <a:t>조건문이란</a:t>
            </a:r>
            <a:r>
              <a:rPr lang="en-US" altLang="ko-KR" dirty="0" smtClean="0">
                <a:latin typeface="Helvetica" panose="020B0604020202030204" pitchFamily="34" charset="0"/>
              </a:rPr>
              <a:t>?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조건에 따라 특정한 동작을 하게하는 명령어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8300" y="2695556"/>
            <a:ext cx="8775700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0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지하철 </a:t>
            </a:r>
            <a:r>
              <a:rPr lang="ko-KR" altLang="en-US" sz="20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앞차 간격이 </a:t>
            </a:r>
            <a:r>
              <a:rPr lang="en-US" altLang="ko-KR" sz="20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10M </a:t>
            </a:r>
            <a:r>
              <a:rPr lang="ko-KR" altLang="en-US" sz="20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이하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면 </a:t>
            </a:r>
            <a:r>
              <a:rPr lang="ko-KR" altLang="en-US" sz="20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속도를 </a:t>
            </a:r>
            <a:r>
              <a:rPr lang="en-US" altLang="ko-KR" sz="20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10km </a:t>
            </a:r>
            <a:r>
              <a:rPr lang="ko-KR" altLang="en-US" sz="20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이하로 늦춰라</a:t>
            </a:r>
            <a:endParaRPr lang="en-US" altLang="ko-KR" sz="2000" b="1" dirty="0" smtClean="0">
              <a:solidFill>
                <a:srgbClr val="0000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0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</a:t>
            </a:r>
            <a:r>
              <a:rPr lang="en-US" altLang="ko-KR" sz="20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0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 이하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면 </a:t>
            </a:r>
            <a:r>
              <a:rPr lang="en-US" altLang="ko-KR" sz="20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VOD</a:t>
            </a:r>
            <a:r>
              <a:rPr lang="ko-KR" altLang="en-US" sz="20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플레이 하지 마라</a:t>
            </a:r>
            <a:endParaRPr lang="en-US" altLang="ko-KR" sz="2000" b="1" dirty="0" smtClean="0">
              <a:solidFill>
                <a:srgbClr val="0000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ko-KR" altLang="en-US" sz="2000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휴대폰</a:t>
            </a:r>
            <a:r>
              <a:rPr lang="ko-KR" altLang="en-US" sz="20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패턴이 </a:t>
            </a:r>
            <a:r>
              <a:rPr lang="en-US" altLang="ko-KR" sz="20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20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</a:t>
            </a:r>
            <a:r>
              <a:rPr lang="ko-KR" altLang="en-US" sz="20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틀리면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000" b="1" dirty="0" err="1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초동안</a:t>
            </a:r>
            <a:r>
              <a:rPr lang="ko-KR" altLang="en-US" sz="20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대기 상태로 만들어라</a:t>
            </a:r>
            <a:endParaRPr lang="ko-KR" altLang="en-US" sz="2000" b="1" dirty="0">
              <a:solidFill>
                <a:srgbClr val="0000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8300" y="2122647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예시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생활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300" y="4195287"/>
            <a:ext cx="8775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조건문은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조건을 나타내는 기준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ko-KR" altLang="en-US" sz="2400" b="1" dirty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실행해야 할 명령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구성됨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8300" y="4695172"/>
            <a:ext cx="8775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조건의 참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거짓에 따라 실행해야 할 명령이 수행되거나 되지 않음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8300" y="5441932"/>
            <a:ext cx="8775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400" b="1" dirty="0" err="1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파이썬은</a:t>
            </a:r>
            <a:r>
              <a:rPr lang="ko-KR" altLang="en-US" sz="24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 err="1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조건문으로</a:t>
            </a:r>
            <a:r>
              <a:rPr lang="ko-KR" altLang="en-US" sz="24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if , </a:t>
            </a:r>
            <a:r>
              <a:rPr lang="en-US" altLang="ko-KR" sz="2400" b="1" dirty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else </a:t>
            </a:r>
            <a:r>
              <a:rPr lang="en-US" altLang="ko-KR" sz="24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400" b="1" dirty="0" err="1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elif</a:t>
            </a:r>
            <a:r>
              <a:rPr lang="en-US" altLang="ko-KR" sz="24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등의 명령 키워드를 사용함</a:t>
            </a:r>
            <a:endParaRPr lang="ko-KR" altLang="en-US" sz="2400" b="1" dirty="0">
              <a:solidFill>
                <a:srgbClr val="0000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899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if-else</a:t>
            </a:r>
            <a:r>
              <a:rPr lang="ko-KR" altLang="en-US" dirty="0" smtClean="0">
                <a:latin typeface="Helvetica" panose="020B0604020202030204" pitchFamily="34" charset="0"/>
              </a:rPr>
              <a:t>문 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8300" y="2726036"/>
            <a:ext cx="8394700" cy="2292984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print "Tell me your age?"</a:t>
            </a:r>
          </a:p>
          <a:p>
            <a:pPr>
              <a:spcAft>
                <a:spcPts val="600"/>
              </a:spcAft>
            </a:pPr>
            <a:r>
              <a:rPr lang="en-US" altLang="ko-KR" b="1" dirty="0" err="1">
                <a:solidFill>
                  <a:srgbClr val="555555"/>
                </a:solidFill>
              </a:rPr>
              <a:t>myage</a:t>
            </a:r>
            <a:r>
              <a:rPr lang="en-US" altLang="ko-KR" b="1" dirty="0">
                <a:solidFill>
                  <a:srgbClr val="555555"/>
                </a:solidFill>
              </a:rPr>
              <a:t>  = </a:t>
            </a:r>
            <a:r>
              <a:rPr lang="en-US" altLang="ko-KR" b="1" dirty="0" err="1">
                <a:solidFill>
                  <a:srgbClr val="555555"/>
                </a:solidFill>
              </a:rPr>
              <a:t>int</a:t>
            </a:r>
            <a:r>
              <a:rPr lang="en-US" altLang="ko-KR" b="1" dirty="0">
                <a:solidFill>
                  <a:srgbClr val="555555"/>
                </a:solidFill>
              </a:rPr>
              <a:t>(</a:t>
            </a:r>
            <a:r>
              <a:rPr lang="en-US" altLang="ko-KR" b="1" dirty="0" err="1">
                <a:solidFill>
                  <a:srgbClr val="555555"/>
                </a:solidFill>
              </a:rPr>
              <a:t>raw_input</a:t>
            </a:r>
            <a:r>
              <a:rPr lang="en-US" altLang="ko-KR" b="1" dirty="0" smtClean="0">
                <a:solidFill>
                  <a:srgbClr val="555555"/>
                </a:solidFill>
              </a:rPr>
              <a:t>())	</a:t>
            </a:r>
            <a:r>
              <a:rPr lang="fr-FR" altLang="ko-KR" b="1" dirty="0" smtClean="0">
                <a:solidFill>
                  <a:srgbClr val="C00000"/>
                </a:solidFill>
              </a:rPr>
              <a:t>#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나이를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입력받아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myage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변수에 할당 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if </a:t>
            </a:r>
            <a:r>
              <a:rPr lang="en-US" altLang="ko-KR" b="1" dirty="0" err="1">
                <a:solidFill>
                  <a:srgbClr val="555555"/>
                </a:solidFill>
              </a:rPr>
              <a:t>myage</a:t>
            </a:r>
            <a:r>
              <a:rPr lang="en-US" altLang="ko-KR" b="1" dirty="0">
                <a:solidFill>
                  <a:srgbClr val="555555"/>
                </a:solidFill>
              </a:rPr>
              <a:t> &lt; 30</a:t>
            </a:r>
            <a:r>
              <a:rPr lang="en-US" altLang="ko-KR" b="1" dirty="0" smtClean="0">
                <a:solidFill>
                  <a:srgbClr val="555555"/>
                </a:solidFill>
              </a:rPr>
              <a:t>:			</a:t>
            </a:r>
            <a:r>
              <a:rPr lang="fr-FR" altLang="ko-KR" b="1" dirty="0" smtClean="0">
                <a:solidFill>
                  <a:srgbClr val="C00000"/>
                </a:solidFill>
              </a:rPr>
              <a:t># </a:t>
            </a:r>
            <a:r>
              <a:rPr lang="fr-FR" altLang="ko-KR" b="1" dirty="0" err="1" smtClean="0">
                <a:solidFill>
                  <a:srgbClr val="C00000"/>
                </a:solidFill>
              </a:rPr>
              <a:t>myage</a:t>
            </a:r>
            <a:r>
              <a:rPr lang="fr-FR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가 </a:t>
            </a:r>
            <a:r>
              <a:rPr lang="en-US" altLang="ko-KR" b="1" dirty="0" smtClean="0">
                <a:solidFill>
                  <a:srgbClr val="C00000"/>
                </a:solidFill>
              </a:rPr>
              <a:t>30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미만일때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      print "Welcome to the </a:t>
            </a:r>
            <a:r>
              <a:rPr lang="en-US" altLang="ko-KR" b="1" dirty="0" smtClean="0">
                <a:solidFill>
                  <a:srgbClr val="555555"/>
                </a:solidFill>
              </a:rPr>
              <a:t>Club“</a:t>
            </a:r>
            <a:r>
              <a:rPr lang="fr-FR" altLang="ko-KR" b="1" dirty="0">
                <a:solidFill>
                  <a:srgbClr val="555555"/>
                </a:solidFill>
              </a:rPr>
              <a:t>	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else</a:t>
            </a:r>
            <a:r>
              <a:rPr lang="en-US" altLang="ko-KR" b="1" dirty="0" smtClean="0">
                <a:solidFill>
                  <a:srgbClr val="555555"/>
                </a:solidFill>
              </a:rPr>
              <a:t>:				</a:t>
            </a:r>
            <a:r>
              <a:rPr lang="fr-FR" altLang="ko-KR" b="1" dirty="0">
                <a:solidFill>
                  <a:srgbClr val="C00000"/>
                </a:solidFill>
              </a:rPr>
              <a:t> # </a:t>
            </a:r>
            <a:r>
              <a:rPr lang="fr-FR" altLang="ko-KR" b="1" dirty="0" err="1">
                <a:solidFill>
                  <a:srgbClr val="C00000"/>
                </a:solidFill>
              </a:rPr>
              <a:t>myage</a:t>
            </a:r>
            <a:r>
              <a:rPr lang="fr-FR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가 </a:t>
            </a:r>
            <a:r>
              <a:rPr lang="en-US" altLang="ko-KR" b="1" dirty="0" smtClean="0">
                <a:solidFill>
                  <a:srgbClr val="C00000"/>
                </a:solidFill>
              </a:rPr>
              <a:t>30 </a:t>
            </a:r>
            <a:r>
              <a:rPr lang="ko-KR" altLang="en-US" b="1" dirty="0" smtClean="0">
                <a:solidFill>
                  <a:srgbClr val="C00000"/>
                </a:solidFill>
              </a:rPr>
              <a:t>이상일 때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      print "Oh! No. Here is not a travel night club."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68300" y="2141856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예제 프로그램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iftest.py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가장 기본적인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조건문으로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조건에 따른 명령을 실행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8300" y="533431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 받은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값이 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“30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미만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이라는 조건에 따란 명령 실행</a:t>
            </a:r>
          </a:p>
        </p:txBody>
      </p:sp>
      <p:pic>
        <p:nvPicPr>
          <p:cNvPr id="8" name="Picture 2" descr="http://cdn.flaticon.com/png/256/24233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560" y="4295992"/>
            <a:ext cx="712440" cy="71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88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if-else</a:t>
            </a:r>
            <a:r>
              <a:rPr lang="ko-KR" altLang="en-US" dirty="0" smtClean="0">
                <a:latin typeface="Helvetica" panose="020B0604020202030204" pitchFamily="34" charset="0"/>
              </a:rPr>
              <a:t>문 문법 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8300" y="1417638"/>
            <a:ext cx="8394700" cy="2211724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if &lt;</a:t>
            </a:r>
            <a:r>
              <a:rPr lang="ko-KR" altLang="en-US" b="1" dirty="0" smtClean="0">
                <a:solidFill>
                  <a:srgbClr val="555555"/>
                </a:solidFill>
              </a:rPr>
              <a:t>조건</a:t>
            </a:r>
            <a:r>
              <a:rPr lang="en-US" altLang="ko-KR" b="1" dirty="0" smtClean="0">
                <a:solidFill>
                  <a:srgbClr val="555555"/>
                </a:solidFill>
              </a:rPr>
              <a:t>&gt;:		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if</a:t>
            </a:r>
            <a:r>
              <a:rPr lang="ko-KR" altLang="en-US" b="1" dirty="0" smtClean="0">
                <a:solidFill>
                  <a:srgbClr val="C00000"/>
                </a:solidFill>
              </a:rPr>
              <a:t>를 </a:t>
            </a:r>
            <a:r>
              <a:rPr lang="ko-KR" altLang="en-US" b="1" dirty="0">
                <a:solidFill>
                  <a:srgbClr val="C00000"/>
                </a:solidFill>
              </a:rPr>
              <a:t>쓰</a:t>
            </a:r>
            <a:r>
              <a:rPr lang="ko-KR" altLang="en-US" b="1" dirty="0" smtClean="0">
                <a:solidFill>
                  <a:srgbClr val="C00000"/>
                </a:solidFill>
              </a:rPr>
              <a:t>고 조건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삽입후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“:” </a:t>
            </a:r>
            <a:r>
              <a:rPr lang="ko-KR" altLang="en-US" b="1" dirty="0" smtClean="0">
                <a:solidFill>
                  <a:srgbClr val="C00000"/>
                </a:solidFill>
              </a:rPr>
              <a:t>입력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  &lt;</a:t>
            </a:r>
            <a:r>
              <a:rPr lang="ko-KR" altLang="en-US" b="1" dirty="0" smtClean="0">
                <a:solidFill>
                  <a:srgbClr val="555555"/>
                </a:solidFill>
              </a:rPr>
              <a:t>수행</a:t>
            </a:r>
            <a:r>
              <a:rPr lang="en-US" altLang="ko-KR" b="1" dirty="0" smtClean="0">
                <a:solidFill>
                  <a:srgbClr val="555555"/>
                </a:solidFill>
              </a:rPr>
              <a:t> </a:t>
            </a:r>
            <a:r>
              <a:rPr lang="ko-KR" altLang="en-US" b="1" dirty="0" smtClean="0">
                <a:solidFill>
                  <a:srgbClr val="555555"/>
                </a:solidFill>
              </a:rPr>
              <a:t>명령</a:t>
            </a:r>
            <a:r>
              <a:rPr lang="en-US" altLang="ko-KR" b="1" dirty="0" smtClean="0">
                <a:solidFill>
                  <a:srgbClr val="555555"/>
                </a:solidFill>
              </a:rPr>
              <a:t>1-1&gt; 	</a:t>
            </a:r>
            <a:r>
              <a:rPr lang="fr-FR" altLang="ko-KR" b="1" dirty="0" smtClean="0">
                <a:solidFill>
                  <a:srgbClr val="C00000"/>
                </a:solidFill>
              </a:rPr>
              <a:t>#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들여쓰기</a:t>
            </a:r>
            <a:r>
              <a:rPr lang="en-US" altLang="ko-KR" b="1" dirty="0" smtClean="0">
                <a:solidFill>
                  <a:srgbClr val="C00000"/>
                </a:solidFill>
              </a:rPr>
              <a:t>(indentation)</a:t>
            </a:r>
            <a:r>
              <a:rPr lang="ko-KR" altLang="en-US" b="1" dirty="0" smtClean="0">
                <a:solidFill>
                  <a:srgbClr val="C00000"/>
                </a:solidFill>
              </a:rPr>
              <a:t>후 수행명령 입력 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</a:t>
            </a:r>
            <a:r>
              <a:rPr lang="en-US" altLang="ko-KR" b="1" dirty="0" smtClean="0">
                <a:solidFill>
                  <a:srgbClr val="555555"/>
                </a:solidFill>
              </a:rPr>
              <a:t>  &lt;</a:t>
            </a:r>
            <a:r>
              <a:rPr lang="ko-KR" altLang="en-US" b="1" dirty="0">
                <a:solidFill>
                  <a:srgbClr val="555555"/>
                </a:solidFill>
              </a:rPr>
              <a:t>수행</a:t>
            </a: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ko-KR" altLang="en-US" b="1" dirty="0" smtClean="0">
                <a:solidFill>
                  <a:srgbClr val="555555"/>
                </a:solidFill>
              </a:rPr>
              <a:t>명령</a:t>
            </a:r>
            <a:r>
              <a:rPr lang="en-US" altLang="ko-KR" b="1" dirty="0" smtClean="0">
                <a:solidFill>
                  <a:srgbClr val="555555"/>
                </a:solidFill>
              </a:rPr>
              <a:t>1-2&gt;	</a:t>
            </a:r>
            <a:r>
              <a:rPr lang="fr-FR" altLang="ko-KR" b="1" dirty="0" smtClean="0">
                <a:solidFill>
                  <a:srgbClr val="C00000"/>
                </a:solidFill>
              </a:rPr>
              <a:t>#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같은 조건하에 실행일 경우 들여쓰기 유지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else:			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조건이 불일치할 경우 수행할 명령 </a:t>
            </a:r>
            <a:r>
              <a:rPr lang="en-US" altLang="ko-KR" b="1" dirty="0" smtClean="0">
                <a:solidFill>
                  <a:srgbClr val="C00000"/>
                </a:solidFill>
              </a:rPr>
              <a:t>block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</a:t>
            </a:r>
            <a:r>
              <a:rPr lang="en-US" altLang="ko-KR" b="1" dirty="0" smtClean="0">
                <a:solidFill>
                  <a:srgbClr val="555555"/>
                </a:solidFill>
              </a:rPr>
              <a:t>  &lt;</a:t>
            </a:r>
            <a:r>
              <a:rPr lang="ko-KR" altLang="en-US" b="1" dirty="0">
                <a:solidFill>
                  <a:srgbClr val="555555"/>
                </a:solidFill>
              </a:rPr>
              <a:t>수행</a:t>
            </a: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ko-KR" altLang="en-US" b="1" dirty="0" smtClean="0">
                <a:solidFill>
                  <a:srgbClr val="555555"/>
                </a:solidFill>
              </a:rPr>
              <a:t>명령</a:t>
            </a:r>
            <a:r>
              <a:rPr lang="en-US" altLang="ko-KR" b="1" dirty="0" smtClean="0">
                <a:solidFill>
                  <a:srgbClr val="555555"/>
                </a:solidFill>
              </a:rPr>
              <a:t>2-1&gt;    	</a:t>
            </a:r>
            <a:r>
              <a:rPr lang="fr-FR" altLang="ko-KR" b="1" dirty="0" smtClean="0">
                <a:solidFill>
                  <a:srgbClr val="C00000"/>
                </a:solidFill>
              </a:rPr>
              <a:t>#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조건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불일치시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수행할 명령 입력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    &lt;</a:t>
            </a:r>
            <a:r>
              <a:rPr lang="ko-KR" altLang="en-US" b="1" dirty="0" smtClean="0">
                <a:solidFill>
                  <a:srgbClr val="555555"/>
                </a:solidFill>
              </a:rPr>
              <a:t>수행 명령</a:t>
            </a:r>
            <a:r>
              <a:rPr lang="en-US" altLang="ko-KR" b="1" dirty="0" smtClean="0">
                <a:solidFill>
                  <a:srgbClr val="555555"/>
                </a:solidFill>
              </a:rPr>
              <a:t>2-2&gt;	</a:t>
            </a:r>
            <a:r>
              <a:rPr lang="fr-FR" altLang="ko-KR" b="1" dirty="0" smtClean="0">
                <a:solidFill>
                  <a:srgbClr val="C00000"/>
                </a:solidFill>
              </a:rPr>
              <a:t>#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조건 </a:t>
            </a:r>
            <a:r>
              <a:rPr lang="ko-KR" altLang="en-US" b="1" dirty="0" err="1">
                <a:solidFill>
                  <a:srgbClr val="C00000"/>
                </a:solidFill>
              </a:rPr>
              <a:t>불일치시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수행할 </a:t>
            </a:r>
            <a:r>
              <a:rPr lang="ko-KR" altLang="en-US" b="1" dirty="0" smtClean="0">
                <a:solidFill>
                  <a:srgbClr val="C00000"/>
                </a:solidFill>
              </a:rPr>
              <a:t>명령 들여쓰기 유지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8300" y="3952280"/>
            <a:ext cx="8775700" cy="164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① 조건 판단 방법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② 조건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일치시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수행 명령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block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“:”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들여쓰기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③ 조건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불일치시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수행 명령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block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44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조건 판단 방법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8300" y="1417638"/>
            <a:ext cx="8775700" cy="49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if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다음에 조건을 표기하여 참 또는 거짓을 판단함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ㆍ참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거짓의 구분을 위해서는 비교 연산자를 활용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300"/>
              </a:spcAft>
            </a:pP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ㆍ조건문은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 &gt; x &gt; 10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같은 표현으로도 가능함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777240" y="2611816"/>
          <a:ext cx="7665720" cy="3072706"/>
        </p:xfrm>
        <a:graphic>
          <a:graphicData uri="http://schemas.openxmlformats.org/drawingml/2006/table">
            <a:tbl>
              <a:tblPr/>
              <a:tblGrid>
                <a:gridCol w="1873842"/>
                <a:gridCol w="1524678"/>
                <a:gridCol w="4267200"/>
              </a:tblGrid>
              <a:tr h="438958"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>
                          <a:effectLst/>
                        </a:rPr>
                        <a:t>비교연산자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 smtClean="0">
                          <a:effectLst/>
                        </a:rPr>
                        <a:t>비교상태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>
                          <a:effectLst/>
                        </a:rPr>
                        <a:t>설명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895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x &lt; 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 smtClean="0">
                          <a:effectLst/>
                        </a:rPr>
                        <a:t>~</a:t>
                      </a:r>
                      <a:r>
                        <a:rPr lang="ko-KR" altLang="en-US" dirty="0" smtClean="0">
                          <a:effectLst/>
                        </a:rPr>
                        <a:t>보다 작음</a:t>
                      </a:r>
                      <a:endParaRPr lang="ko-KR" alt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 smtClean="0">
                          <a:effectLst/>
                        </a:rPr>
                        <a:t>x</a:t>
                      </a:r>
                      <a:r>
                        <a:rPr lang="ko-KR" altLang="en-US" dirty="0" smtClean="0">
                          <a:effectLst/>
                        </a:rPr>
                        <a:t>과 </a:t>
                      </a:r>
                      <a:r>
                        <a:rPr lang="en-US" altLang="ko-KR" dirty="0" smtClean="0">
                          <a:effectLst/>
                        </a:rPr>
                        <a:t>y</a:t>
                      </a:r>
                      <a:r>
                        <a:rPr lang="ko-KR" altLang="en-US" dirty="0" smtClean="0">
                          <a:effectLst/>
                        </a:rPr>
                        <a:t>보다 작은지 검사</a:t>
                      </a:r>
                      <a:endParaRPr lang="ko-KR" alt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895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x &gt; 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 smtClean="0">
                          <a:effectLst/>
                        </a:rPr>
                        <a:t>~ </a:t>
                      </a:r>
                      <a:r>
                        <a:rPr lang="ko-KR" altLang="en-US" dirty="0" smtClean="0">
                          <a:effectLst/>
                        </a:rPr>
                        <a:t>보다 큼</a:t>
                      </a:r>
                      <a:endParaRPr lang="ko-KR" alt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ffectLst/>
                        </a:rPr>
                        <a:t>x</a:t>
                      </a:r>
                      <a:r>
                        <a:rPr lang="ko-KR" altLang="en-US" dirty="0" smtClean="0">
                          <a:effectLst/>
                        </a:rPr>
                        <a:t>과 </a:t>
                      </a:r>
                      <a:r>
                        <a:rPr lang="en-US" altLang="ko-KR" dirty="0" smtClean="0">
                          <a:effectLst/>
                        </a:rPr>
                        <a:t>y</a:t>
                      </a:r>
                      <a:r>
                        <a:rPr lang="ko-KR" altLang="en-US" dirty="0" smtClean="0">
                          <a:effectLst/>
                        </a:rPr>
                        <a:t>보다 큰지 검사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895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x == 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 smtClean="0">
                          <a:effectLst/>
                        </a:rPr>
                        <a:t>같음</a:t>
                      </a:r>
                      <a:endParaRPr lang="ko-KR" alt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ffectLst/>
                        </a:rPr>
                        <a:t>x</a:t>
                      </a:r>
                      <a:r>
                        <a:rPr lang="ko-KR" altLang="en-US" dirty="0" smtClean="0">
                          <a:effectLst/>
                        </a:rPr>
                        <a:t>와 </a:t>
                      </a:r>
                      <a:r>
                        <a:rPr lang="en-US" altLang="ko-KR" dirty="0" smtClean="0">
                          <a:effectLst/>
                        </a:rPr>
                        <a:t>y</a:t>
                      </a:r>
                      <a:r>
                        <a:rPr lang="ko-KR" altLang="en-US" dirty="0" smtClean="0">
                          <a:effectLst/>
                        </a:rPr>
                        <a:t>과 같은지 검사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895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x != </a:t>
                      </a:r>
                      <a:r>
                        <a:rPr lang="en-US" dirty="0" smtClean="0">
                          <a:effectLst/>
                        </a:rPr>
                        <a:t>y (x &lt;&gt;</a:t>
                      </a:r>
                      <a:r>
                        <a:rPr lang="en-US" baseline="0" dirty="0" smtClean="0">
                          <a:effectLst/>
                        </a:rPr>
                        <a:t> y&gt;</a:t>
                      </a:r>
                      <a:endParaRPr 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 smtClean="0">
                          <a:effectLst/>
                        </a:rPr>
                        <a:t>같지 않음</a:t>
                      </a:r>
                      <a:endParaRPr lang="ko-KR" alt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ffectLst/>
                        </a:rPr>
                        <a:t>x</a:t>
                      </a:r>
                      <a:r>
                        <a:rPr lang="ko-KR" altLang="en-US" dirty="0" smtClean="0">
                          <a:effectLst/>
                        </a:rPr>
                        <a:t>와 </a:t>
                      </a:r>
                      <a:r>
                        <a:rPr lang="en-US" altLang="ko-KR" dirty="0" smtClean="0">
                          <a:effectLst/>
                        </a:rPr>
                        <a:t>y</a:t>
                      </a:r>
                      <a:r>
                        <a:rPr lang="ko-KR" altLang="en-US" dirty="0" smtClean="0">
                          <a:effectLst/>
                        </a:rPr>
                        <a:t>과 다른지 검사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895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x &gt;= 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 smtClean="0">
                          <a:effectLst/>
                        </a:rPr>
                        <a:t>크거나 같음</a:t>
                      </a:r>
                      <a:endParaRPr lang="ko-KR" alt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 smtClean="0">
                          <a:effectLst/>
                        </a:rPr>
                        <a:t>x</a:t>
                      </a:r>
                      <a:r>
                        <a:rPr lang="ko-KR" altLang="en-US" dirty="0" smtClean="0">
                          <a:effectLst/>
                        </a:rPr>
                        <a:t>과 </a:t>
                      </a:r>
                      <a:r>
                        <a:rPr lang="en-US" altLang="ko-KR" dirty="0" smtClean="0">
                          <a:effectLst/>
                        </a:rPr>
                        <a:t>y</a:t>
                      </a:r>
                      <a:r>
                        <a:rPr lang="ko-KR" altLang="en-US" dirty="0" smtClean="0">
                          <a:effectLst/>
                        </a:rPr>
                        <a:t>보다 이상인지 검사</a:t>
                      </a:r>
                      <a:endParaRPr lang="ko-KR" alt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895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x &lt;= 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 smtClean="0">
                          <a:effectLst/>
                        </a:rPr>
                        <a:t>작거나 같음</a:t>
                      </a:r>
                      <a:endParaRPr lang="ko-KR" alt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 smtClean="0">
                          <a:effectLst/>
                        </a:rPr>
                        <a:t>x</a:t>
                      </a:r>
                      <a:r>
                        <a:rPr lang="ko-KR" altLang="en-US" dirty="0" smtClean="0">
                          <a:effectLst/>
                        </a:rPr>
                        <a:t>과 </a:t>
                      </a:r>
                      <a:r>
                        <a:rPr lang="en-US" altLang="ko-KR" dirty="0" smtClean="0">
                          <a:effectLst/>
                        </a:rPr>
                        <a:t>y</a:t>
                      </a:r>
                      <a:r>
                        <a:rPr lang="ko-KR" altLang="en-US" dirty="0" smtClean="0">
                          <a:effectLst/>
                        </a:rPr>
                        <a:t>보다 이하인지 검사</a:t>
                      </a:r>
                      <a:endParaRPr lang="ko-KR" alt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62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조건 참</a:t>
            </a:r>
            <a:r>
              <a:rPr lang="en-US" altLang="ko-KR" dirty="0" smtClean="0">
                <a:latin typeface="Helvetica" panose="020B0604020202030204" pitchFamily="34" charset="0"/>
              </a:rPr>
              <a:t>/</a:t>
            </a:r>
            <a:r>
              <a:rPr lang="ko-KR" altLang="en-US" dirty="0" smtClean="0">
                <a:latin typeface="Helvetica" panose="020B0604020202030204" pitchFamily="34" charset="0"/>
              </a:rPr>
              <a:t>거짓의 구분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8300" y="1417638"/>
            <a:ext cx="8775700" cy="1082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ㆍ숫자형의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경우는 수학에서의 참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거짓 과 동일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ㆍ컴퓨터는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존재하면 참 없으면 거짓이라고 판단함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6900" y="2561264"/>
            <a:ext cx="7937500" cy="2211724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if 1: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...     print "True"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... else: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...     print "False"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...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True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8300" y="4849824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ㆍ마찬가지로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if “</a:t>
            </a:r>
            <a:r>
              <a:rPr lang="en-US" altLang="ko-KR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abc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”: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참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if “”: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은 거짓임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434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논리 키워드 사용</a:t>
            </a:r>
            <a:r>
              <a:rPr lang="en-US" altLang="ko-KR" dirty="0" smtClean="0">
                <a:latin typeface="Helvetica" panose="020B0604020202030204" pitchFamily="34" charset="0"/>
              </a:rPr>
              <a:t>: and, or, not 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3060" y="1432878"/>
            <a:ext cx="8775700" cy="1082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ㆍ조건문을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표현할 때 집합의 논리 키워드를 함께 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2000"/>
              </a:spcAft>
            </a:pP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사용하여 참과 거짓을 판단하기도 함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6900" y="2866064"/>
            <a:ext cx="7937500" cy="2010736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a = 8, b = 5 </a:t>
            </a:r>
            <a:r>
              <a:rPr lang="ko-KR" altLang="en-US" b="1" dirty="0" smtClean="0">
                <a:solidFill>
                  <a:srgbClr val="555555"/>
                </a:solidFill>
              </a:rPr>
              <a:t>일 때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If a == 8 and b ==4  	</a:t>
            </a:r>
            <a:r>
              <a:rPr lang="en-US" altLang="ko-KR" b="1" dirty="0" smtClean="0">
                <a:solidFill>
                  <a:schemeClr val="accent2"/>
                </a:solidFill>
              </a:rPr>
              <a:t># </a:t>
            </a:r>
            <a:r>
              <a:rPr lang="ko-KR" altLang="en-US" b="1" dirty="0" smtClean="0">
                <a:solidFill>
                  <a:schemeClr val="accent2"/>
                </a:solidFill>
              </a:rPr>
              <a:t>거짓</a:t>
            </a:r>
            <a:endParaRPr lang="en-US" altLang="ko-KR" b="1" dirty="0" smtClean="0">
              <a:solidFill>
                <a:schemeClr val="accent2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if a &gt; 7 or b &gt; 7 	</a:t>
            </a:r>
            <a:r>
              <a:rPr lang="en-US" altLang="ko-KR" b="1" dirty="0" smtClean="0">
                <a:solidFill>
                  <a:schemeClr val="accent2"/>
                </a:solidFill>
              </a:rPr>
              <a:t># </a:t>
            </a:r>
            <a:r>
              <a:rPr lang="ko-KR" altLang="en-US" b="1" dirty="0" smtClean="0">
                <a:solidFill>
                  <a:schemeClr val="accent2"/>
                </a:solidFill>
              </a:rPr>
              <a:t>참</a:t>
            </a:r>
            <a:endParaRPr lang="en-US" altLang="ko-KR" b="1" dirty="0" smtClean="0">
              <a:solidFill>
                <a:schemeClr val="accent2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If not (a &gt; 7)		</a:t>
            </a:r>
            <a:r>
              <a:rPr lang="en-US" altLang="ko-KR" b="1" dirty="0" smtClean="0">
                <a:solidFill>
                  <a:schemeClr val="accent2"/>
                </a:solidFill>
              </a:rPr>
              <a:t># </a:t>
            </a:r>
            <a:r>
              <a:rPr lang="ko-KR" altLang="en-US" b="1" dirty="0" smtClean="0">
                <a:solidFill>
                  <a:schemeClr val="accent2"/>
                </a:solidFill>
              </a:rPr>
              <a:t>거짓 </a:t>
            </a:r>
            <a:r>
              <a:rPr lang="en-US" altLang="ko-KR" b="1" dirty="0" smtClean="0">
                <a:solidFill>
                  <a:schemeClr val="accent2"/>
                </a:solidFill>
              </a:rPr>
              <a:t>a&gt;7</a:t>
            </a:r>
            <a:r>
              <a:rPr lang="ko-KR" altLang="en-US" b="1" dirty="0" err="1" smtClean="0">
                <a:solidFill>
                  <a:schemeClr val="accent2"/>
                </a:solidFill>
              </a:rPr>
              <a:t>인게</a:t>
            </a:r>
            <a:r>
              <a:rPr lang="ko-KR" altLang="en-US" b="1" dirty="0" smtClean="0">
                <a:solidFill>
                  <a:schemeClr val="accent2"/>
                </a:solidFill>
              </a:rPr>
              <a:t> 참 이므로 거짓으로 판단됨</a:t>
            </a:r>
            <a:endParaRPr lang="en-US" altLang="ko-KR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41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elvetica" panose="020B0604020202030204" pitchFamily="34" charset="0"/>
              </a:rPr>
              <a:t>조건 판단 </a:t>
            </a:r>
            <a:r>
              <a:rPr lang="ko-KR" altLang="en-US" dirty="0" smtClean="0">
                <a:latin typeface="Helvetica" panose="020B0604020202030204" pitchFamily="34" charset="0"/>
              </a:rPr>
              <a:t>연습 </a:t>
            </a:r>
            <a:r>
              <a:rPr lang="en-US" altLang="ko-KR" dirty="0" smtClean="0">
                <a:latin typeface="Helvetica" panose="020B0604020202030204" pitchFamily="34" charset="0"/>
              </a:rPr>
              <a:t>(1/</a:t>
            </a:r>
            <a:r>
              <a:rPr lang="en-US" altLang="ko-KR" sz="3200" dirty="0" smtClean="0">
                <a:latin typeface="Helvetica" panose="020B0604020202030204" pitchFamily="34" charset="0"/>
              </a:rPr>
              <a:t>3</a:t>
            </a:r>
            <a:r>
              <a:rPr lang="en-US" altLang="ko-KR" dirty="0" smtClean="0">
                <a:latin typeface="Helvetica" panose="020B0604020202030204" pitchFamily="34" charset="0"/>
              </a:rPr>
              <a:t>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63700" y="1940858"/>
            <a:ext cx="2466340" cy="4053840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if </a:t>
            </a:r>
            <a:r>
              <a:rPr lang="en-US" altLang="ko-KR" b="1" dirty="0">
                <a:solidFill>
                  <a:srgbClr val="555555"/>
                </a:solidFill>
              </a:rPr>
              <a:t>score &gt;= 90: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  grade = 'A'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if score &gt;= 80: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  grade = 'B'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if score &gt;= 70: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  grade = 'C'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if score &gt;= 60: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  grade = 'D'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if score &lt; 60: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  grade = 'F'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print grade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다음 프로그램 수행 결과는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4495800" y="1940858"/>
          <a:ext cx="2994483" cy="4053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67206"/>
                <a:gridCol w="1427277"/>
              </a:tblGrid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score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grade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38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37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16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95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71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63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48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49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66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37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154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elvetica" panose="020B0604020202030204" pitchFamily="34" charset="0"/>
              </a:rPr>
              <a:t>조건 판단 </a:t>
            </a:r>
            <a:r>
              <a:rPr lang="ko-KR" altLang="en-US" dirty="0" smtClean="0">
                <a:latin typeface="Helvetica" panose="020B0604020202030204" pitchFamily="34" charset="0"/>
              </a:rPr>
              <a:t>연습 </a:t>
            </a:r>
            <a:r>
              <a:rPr lang="en-US" altLang="ko-KR" dirty="0" smtClean="0">
                <a:latin typeface="Helvetica" panose="020B0604020202030204" pitchFamily="34" charset="0"/>
              </a:rPr>
              <a:t>(2/</a:t>
            </a:r>
            <a:r>
              <a:rPr lang="en-US" altLang="ko-KR" sz="3200" dirty="0" smtClean="0">
                <a:latin typeface="Helvetica" panose="020B0604020202030204" pitchFamily="34" charset="0"/>
              </a:rPr>
              <a:t>3</a:t>
            </a:r>
            <a:r>
              <a:rPr lang="en-US" altLang="ko-KR" dirty="0">
                <a:latin typeface="Helvetica" panose="020B0604020202030204" pitchFamily="34" charset="0"/>
              </a:rPr>
              <a:t>)</a:t>
            </a:r>
            <a:r>
              <a:rPr lang="ko-KR" altLang="en-US" dirty="0" smtClean="0">
                <a:latin typeface="Helvetica" panose="020B0604020202030204" pitchFamily="34" charset="0"/>
              </a:rPr>
              <a:t> 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63700" y="1940858"/>
            <a:ext cx="2466340" cy="4053840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if </a:t>
            </a:r>
            <a:r>
              <a:rPr lang="en-US" altLang="ko-KR" b="1" dirty="0">
                <a:solidFill>
                  <a:srgbClr val="555555"/>
                </a:solidFill>
              </a:rPr>
              <a:t>score &gt;= 90: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  grade = 'A'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if score &gt;= 80: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  grade = 'B'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if score &gt;= 70: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  grade = 'C'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if score &gt;= 60: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  grade = 'D'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if score &lt; 60: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  grade = 'F'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print grade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4495800" y="1940858"/>
          <a:ext cx="2994483" cy="4053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67206"/>
                <a:gridCol w="1427277"/>
              </a:tblGrid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score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grade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38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  <a:endParaRPr lang="ko-KR" altLang="en-US" sz="1600" b="1" i="0" u="none" strike="noStrike" dirty="0">
                        <a:solidFill>
                          <a:schemeClr val="accent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37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  <a:endParaRPr lang="ko-KR" altLang="en-US" sz="1600" b="1" i="0" u="none" strike="noStrike" dirty="0">
                        <a:solidFill>
                          <a:schemeClr val="accent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  <a:endParaRPr lang="ko-KR" altLang="en-US" sz="1600" b="1" i="0" u="none" strike="noStrike" dirty="0">
                        <a:solidFill>
                          <a:schemeClr val="accent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16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  <a:endParaRPr lang="ko-KR" altLang="en-US" sz="1600" b="1" i="0" u="none" strike="noStrike" dirty="0">
                        <a:solidFill>
                          <a:schemeClr val="accent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95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  <a:endParaRPr lang="ko-KR" altLang="en-US" sz="1600" b="1" i="0" u="none" strike="noStrike" dirty="0">
                        <a:solidFill>
                          <a:schemeClr val="accent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71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  <a:endParaRPr lang="ko-KR" altLang="en-US" sz="1600" b="1" i="0" u="none" strike="noStrike" dirty="0">
                        <a:solidFill>
                          <a:schemeClr val="accent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63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  <a:endParaRPr lang="ko-KR" altLang="en-US" sz="1600" b="1" i="0" u="none" strike="noStrike" dirty="0">
                        <a:solidFill>
                          <a:schemeClr val="accent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48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  <a:endParaRPr lang="ko-KR" altLang="en-US" sz="1600" b="1" i="0" u="none" strike="noStrike" dirty="0">
                        <a:solidFill>
                          <a:schemeClr val="accent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49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  <a:endParaRPr lang="ko-KR" altLang="en-US" sz="1600" b="1" i="0" u="none" strike="noStrike" dirty="0">
                        <a:solidFill>
                          <a:schemeClr val="accent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66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  <a:endParaRPr lang="ko-KR" altLang="en-US" sz="1600" b="1" i="0" u="none" strike="noStrike" dirty="0">
                        <a:solidFill>
                          <a:schemeClr val="accent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37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  <a:endParaRPr lang="ko-KR" altLang="en-US" sz="1600" b="1" i="0" u="none" strike="noStrike" dirty="0">
                        <a:solidFill>
                          <a:schemeClr val="accent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55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조건 판단 연습 </a:t>
            </a:r>
            <a:r>
              <a:rPr lang="en-US" altLang="ko-KR" dirty="0" smtClean="0">
                <a:latin typeface="Helvetica" panose="020B0604020202030204" pitchFamily="34" charset="0"/>
              </a:rPr>
              <a:t>(3/</a:t>
            </a:r>
            <a:r>
              <a:rPr lang="en-US" altLang="ko-KR" sz="3200" dirty="0" smtClean="0">
                <a:latin typeface="Helvetica" panose="020B0604020202030204" pitchFamily="34" charset="0"/>
              </a:rPr>
              <a:t>3</a:t>
            </a:r>
            <a:r>
              <a:rPr lang="en-US" altLang="ko-KR" dirty="0">
                <a:latin typeface="Helvetica" panose="020B0604020202030204" pitchFamily="34" charset="0"/>
              </a:rPr>
              <a:t>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8300" y="1417638"/>
            <a:ext cx="8775700" cy="2457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ㆍ모든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if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문을 순차적으로 실행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95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90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초과지만 동시에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60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초과이기도 하므로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spcAft>
                <a:spcPts val="2000"/>
              </a:spcAft>
            </a:pP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마지막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조건문에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따라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grade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값에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“D”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할당됨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ㆍ이러한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문제를 해결하기 위해 </a:t>
            </a:r>
            <a:r>
              <a:rPr lang="en-US" altLang="ko-KR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elif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else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구문이 사용됨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33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elvetica" panose="020B0604020202030204" pitchFamily="34" charset="0"/>
              </a:rPr>
              <a:t>조건 판단 </a:t>
            </a:r>
            <a:r>
              <a:rPr lang="ko-KR" altLang="en-US" dirty="0" smtClean="0">
                <a:latin typeface="Helvetica" panose="020B0604020202030204" pitchFamily="34" charset="0"/>
              </a:rPr>
              <a:t>연습 수정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8300" y="1417638"/>
            <a:ext cx="8394700" cy="2453322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if score &gt;= 90: grade = 'A'	</a:t>
            </a:r>
            <a:r>
              <a:rPr lang="en-US" altLang="ko-KR" b="1" dirty="0" smtClean="0">
                <a:solidFill>
                  <a:schemeClr val="accent2"/>
                </a:solidFill>
              </a:rPr>
              <a:t># 90 </a:t>
            </a:r>
            <a:r>
              <a:rPr lang="ko-KR" altLang="en-US" b="1" dirty="0" smtClean="0">
                <a:solidFill>
                  <a:schemeClr val="accent2"/>
                </a:solidFill>
              </a:rPr>
              <a:t>이상일 경우 </a:t>
            </a:r>
            <a:r>
              <a:rPr lang="en-US" altLang="ko-KR" b="1" dirty="0" smtClean="0">
                <a:solidFill>
                  <a:schemeClr val="accent2"/>
                </a:solidFill>
              </a:rPr>
              <a:t>A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elif</a:t>
            </a:r>
            <a:r>
              <a:rPr lang="en-US" altLang="ko-KR" b="1" dirty="0" smtClean="0">
                <a:solidFill>
                  <a:srgbClr val="555555"/>
                </a:solidFill>
              </a:rPr>
              <a:t> score &gt;= 80: grade = 'B'  	</a:t>
            </a:r>
            <a:r>
              <a:rPr lang="en-US" altLang="ko-KR" b="1" dirty="0" smtClean="0">
                <a:solidFill>
                  <a:schemeClr val="accent2"/>
                </a:solidFill>
              </a:rPr>
              <a:t># 80 </a:t>
            </a:r>
            <a:r>
              <a:rPr lang="ko-KR" altLang="en-US" b="1" dirty="0" smtClean="0">
                <a:solidFill>
                  <a:schemeClr val="accent2"/>
                </a:solidFill>
              </a:rPr>
              <a:t>이상일 경우 </a:t>
            </a:r>
            <a:r>
              <a:rPr lang="en-US" altLang="ko-KR" b="1" dirty="0" smtClean="0">
                <a:solidFill>
                  <a:schemeClr val="accent2"/>
                </a:solidFill>
              </a:rPr>
              <a:t>B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elif</a:t>
            </a:r>
            <a:r>
              <a:rPr lang="en-US" altLang="ko-KR" b="1" dirty="0" smtClean="0">
                <a:solidFill>
                  <a:srgbClr val="555555"/>
                </a:solidFill>
              </a:rPr>
              <a:t> score &gt;= 70: grade = 'C' 	</a:t>
            </a:r>
            <a:r>
              <a:rPr lang="en-US" altLang="ko-KR" b="1" dirty="0" smtClean="0">
                <a:solidFill>
                  <a:schemeClr val="accent2"/>
                </a:solidFill>
              </a:rPr>
              <a:t># 70 </a:t>
            </a:r>
            <a:r>
              <a:rPr lang="ko-KR" altLang="en-US" b="1" dirty="0" smtClean="0">
                <a:solidFill>
                  <a:schemeClr val="accent2"/>
                </a:solidFill>
              </a:rPr>
              <a:t>이상일 경우 </a:t>
            </a:r>
            <a:r>
              <a:rPr lang="en-US" altLang="ko-KR" b="1" dirty="0" smtClean="0">
                <a:solidFill>
                  <a:schemeClr val="accent2"/>
                </a:solidFill>
              </a:rPr>
              <a:t>C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elif</a:t>
            </a:r>
            <a:r>
              <a:rPr lang="en-US" altLang="ko-KR" b="1" dirty="0" smtClean="0">
                <a:solidFill>
                  <a:srgbClr val="555555"/>
                </a:solidFill>
              </a:rPr>
              <a:t> score &gt;= 60: grade = 'D' 	</a:t>
            </a:r>
            <a:r>
              <a:rPr lang="en-US" altLang="ko-KR" b="1" dirty="0" smtClean="0">
                <a:solidFill>
                  <a:schemeClr val="accent2"/>
                </a:solidFill>
              </a:rPr>
              <a:t># 60 </a:t>
            </a:r>
            <a:r>
              <a:rPr lang="ko-KR" altLang="en-US" b="1" dirty="0" smtClean="0">
                <a:solidFill>
                  <a:schemeClr val="accent2"/>
                </a:solidFill>
              </a:rPr>
              <a:t>이상일 경우 </a:t>
            </a:r>
            <a:r>
              <a:rPr lang="en-US" altLang="ko-KR" b="1" dirty="0" smtClean="0">
                <a:solidFill>
                  <a:schemeClr val="accent2"/>
                </a:solidFill>
              </a:rPr>
              <a:t>D</a:t>
            </a:r>
            <a:r>
              <a:rPr lang="en-US" altLang="ko-KR" b="1" dirty="0" smtClean="0">
                <a:solidFill>
                  <a:srgbClr val="555555"/>
                </a:solidFill>
              </a:rPr>
              <a:t>  </a:t>
            </a: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else: grade = 'F' 		</a:t>
            </a:r>
            <a:r>
              <a:rPr lang="en-US" altLang="ko-KR" b="1" dirty="0" smtClean="0">
                <a:solidFill>
                  <a:schemeClr val="accent2"/>
                </a:solidFill>
              </a:rPr>
              <a:t># </a:t>
            </a:r>
            <a:r>
              <a:rPr lang="ko-KR" altLang="en-US" b="1" dirty="0" smtClean="0">
                <a:solidFill>
                  <a:schemeClr val="accent2"/>
                </a:solidFill>
              </a:rPr>
              <a:t>모든 조건에 만족하지 못할 경우 </a:t>
            </a:r>
            <a:r>
              <a:rPr lang="en-US" altLang="ko-KR" b="1" dirty="0" smtClean="0">
                <a:solidFill>
                  <a:schemeClr val="accent2"/>
                </a:solidFill>
              </a:rPr>
              <a:t>F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8300" y="4145598"/>
            <a:ext cx="8775700" cy="1082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수행할 명령문이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한줄이면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붙여쓰기 가능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else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뒤엔 조건 삭제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Picture 2" descr="http://cdn.flaticon.com/png/256/24233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560" y="3211572"/>
            <a:ext cx="712440" cy="71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9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93591" y="2035861"/>
            <a:ext cx="8085631" cy="2742616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ko-KR" altLang="en-US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산업공학과에게 </a:t>
            </a:r>
            <a:endParaRPr lang="en-US" altLang="ko-KR" sz="4800" b="1" spc="-50" dirty="0" smtClean="0">
              <a:latin typeface="Garamond" panose="02020404030301010803" pitchFamily="18" charset="0"/>
              <a:ea typeface="나눔고딕" pitchFamily="50" charset="-127"/>
            </a:endParaRPr>
          </a:p>
          <a:p>
            <a:pPr algn="ctr"/>
            <a:r>
              <a:rPr lang="ko-KR" altLang="en-US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프로그래밍이란</a:t>
            </a:r>
            <a:r>
              <a:rPr lang="en-US" altLang="ko-KR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?</a:t>
            </a:r>
            <a:endParaRPr lang="en-US" altLang="ko-KR" sz="4800" b="1" spc="-50" dirty="0">
              <a:latin typeface="Garamond" panose="02020404030301010803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76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연습</a:t>
            </a:r>
            <a:r>
              <a:rPr lang="en-US" altLang="ko-KR" dirty="0" smtClean="0">
                <a:latin typeface="Helvetica" panose="020B0604020202030204" pitchFamily="34" charset="0"/>
              </a:rPr>
              <a:t>] </a:t>
            </a:r>
            <a:r>
              <a:rPr lang="ko-KR" altLang="en-US" dirty="0" smtClean="0">
                <a:latin typeface="Helvetica" panose="020B0604020202030204" pitchFamily="34" charset="0"/>
              </a:rPr>
              <a:t>무슨 학교 다니세요</a:t>
            </a:r>
            <a:r>
              <a:rPr lang="en-US" altLang="ko-KR" dirty="0" smtClean="0">
                <a:latin typeface="Helvetica" panose="020B0604020202030204" pitchFamily="34" charset="0"/>
              </a:rPr>
              <a:t>?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8300" y="2154695"/>
            <a:ext cx="8394700" cy="1264602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ko-KR" altLang="en-US" b="1" dirty="0">
                <a:solidFill>
                  <a:srgbClr val="555555"/>
                </a:solidFill>
              </a:rPr>
              <a:t>당신이 태어난 년도를 입력하세요</a:t>
            </a: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1994			</a:t>
            </a:r>
            <a:r>
              <a:rPr lang="en-US" altLang="ko-KR" b="1" dirty="0">
                <a:solidFill>
                  <a:schemeClr val="accent2"/>
                </a:solidFill>
              </a:rPr>
              <a:t># </a:t>
            </a:r>
            <a:r>
              <a:rPr lang="ko-KR" altLang="en-US" b="1" dirty="0" smtClean="0">
                <a:solidFill>
                  <a:schemeClr val="accent2"/>
                </a:solidFill>
              </a:rPr>
              <a:t>자신이 태어난 연도 입력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ko-KR" altLang="en-US" b="1" dirty="0">
                <a:solidFill>
                  <a:srgbClr val="555555"/>
                </a:solidFill>
              </a:rPr>
              <a:t>대학생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8300" y="3633134"/>
            <a:ext cx="87757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0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ㆍ나이는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2014 – 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태어난 년도 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+1 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계산</a:t>
            </a:r>
            <a:endParaRPr lang="en-US" altLang="ko-KR" sz="20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0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26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 이하 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 이상 이면 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대학생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”, 20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 미만 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17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 이상 이면 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고등학생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</a:p>
          <a:p>
            <a:pPr>
              <a:spcAft>
                <a:spcPts val="1000"/>
              </a:spcAft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17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 미만 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 이상 이면 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중학생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”, 14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 미만 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 이상이면 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초등학생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</a:p>
          <a:p>
            <a:pPr>
              <a:spcAft>
                <a:spcPts val="1000"/>
              </a:spcAft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 외의 경우는 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학생이 아닙니다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 </a:t>
            </a:r>
            <a:r>
              <a:rPr lang="ko-KR" altLang="en-US" sz="20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출력</a:t>
            </a:r>
            <a:endParaRPr lang="en-US" altLang="ko-KR" sz="20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태어난 연도를 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계산하여 학교 종류를 맞추는 프로그램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93591" y="2271835"/>
            <a:ext cx="8085631" cy="2654126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spc="-50" dirty="0" err="1" smtClean="0">
                <a:latin typeface="Garamond" panose="02020404030301010803" pitchFamily="18" charset="0"/>
                <a:ea typeface="나눔고딕" pitchFamily="50" charset="-127"/>
              </a:rPr>
              <a:t>반복문</a:t>
            </a:r>
            <a:endParaRPr lang="en-US" altLang="ko-KR" sz="4800" b="1" spc="-50" dirty="0">
              <a:latin typeface="Garamond" panose="02020404030301010803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15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latin typeface="Helvetica" panose="020B0604020202030204" pitchFamily="34" charset="0"/>
              </a:rPr>
              <a:t>반복문이란</a:t>
            </a:r>
            <a:r>
              <a:rPr lang="en-US" altLang="ko-KR" dirty="0" smtClean="0">
                <a:latin typeface="Helvetica" panose="020B0604020202030204" pitchFamily="34" charset="0"/>
              </a:rPr>
              <a:t>?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정해진 동작을 반복적으로 수행하게 하는 명령문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8300" y="2695556"/>
            <a:ext cx="8775700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0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카카오톡에서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문자 검색하기 </a:t>
            </a:r>
            <a:endParaRPr lang="en-US" altLang="ko-KR" sz="20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왓챠에서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영화 추천하기</a:t>
            </a:r>
            <a:endParaRPr lang="en-US" altLang="ko-KR" sz="2000" b="1" dirty="0" smtClean="0">
              <a:solidFill>
                <a:srgbClr val="0000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0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워드에서 단어 바꾸기 명령 실행</a:t>
            </a:r>
            <a:endParaRPr lang="en-US" altLang="ko-KR" sz="2000" b="1" dirty="0">
              <a:solidFill>
                <a:srgbClr val="0000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8300" y="2122647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예시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68300" y="4195287"/>
            <a:ext cx="8775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반복문은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반복 시작 조건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종료 조건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수행 명령으로 구성됨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8300" y="4695172"/>
            <a:ext cx="8775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반복문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역시 반복 구문은 들여쓰기와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block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구분됨 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8300" y="5441932"/>
            <a:ext cx="8775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400" b="1" dirty="0" err="1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파이썬은</a:t>
            </a:r>
            <a:r>
              <a:rPr lang="ko-KR" altLang="en-US" sz="24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 err="1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반복문으로</a:t>
            </a:r>
            <a:r>
              <a:rPr lang="ko-KR" altLang="en-US" sz="24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for, while </a:t>
            </a:r>
            <a:r>
              <a:rPr lang="ko-KR" altLang="en-US" sz="24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등의 명령 키워드를 사용함</a:t>
            </a:r>
            <a:endParaRPr lang="ko-KR" altLang="en-US" sz="2400" b="1" dirty="0">
              <a:solidFill>
                <a:srgbClr val="0000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56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for</a:t>
            </a:r>
            <a:r>
              <a:rPr lang="ko-KR" altLang="en-US" dirty="0" smtClean="0">
                <a:latin typeface="Helvetica" panose="020B0604020202030204" pitchFamily="34" charset="0"/>
              </a:rPr>
              <a:t>문 </a:t>
            </a:r>
            <a:r>
              <a:rPr lang="en-US" altLang="ko-KR" dirty="0" smtClean="0">
                <a:latin typeface="Helvetica" panose="020B0604020202030204" pitchFamily="34" charset="0"/>
              </a:rPr>
              <a:t>(1/</a:t>
            </a:r>
            <a:r>
              <a:rPr lang="en-US" altLang="ko-KR" sz="3200" dirty="0" smtClean="0">
                <a:latin typeface="Helvetica" panose="020B0604020202030204" pitchFamily="34" charset="0"/>
              </a:rPr>
              <a:t>2</a:t>
            </a:r>
            <a:r>
              <a:rPr lang="en-US" altLang="ko-KR" dirty="0" smtClean="0">
                <a:latin typeface="Helvetica" panose="020B0604020202030204" pitchFamily="34" charset="0"/>
              </a:rPr>
              <a:t>)</a:t>
            </a:r>
            <a:r>
              <a:rPr lang="ko-KR" altLang="en-US" dirty="0" smtClean="0">
                <a:latin typeface="Helvetica" panose="020B0604020202030204" pitchFamily="34" charset="0"/>
              </a:rPr>
              <a:t> 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8300" y="2065656"/>
            <a:ext cx="8394700" cy="1911984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for </a:t>
            </a:r>
            <a:r>
              <a:rPr lang="en-US" altLang="ko-KR" b="1" dirty="0" err="1">
                <a:solidFill>
                  <a:srgbClr val="555555"/>
                </a:solidFill>
              </a:rPr>
              <a:t>looper</a:t>
            </a:r>
            <a:r>
              <a:rPr lang="en-US" altLang="ko-KR" b="1" dirty="0">
                <a:solidFill>
                  <a:srgbClr val="555555"/>
                </a:solidFill>
              </a:rPr>
              <a:t> in [1,2,3,4,5</a:t>
            </a:r>
            <a:r>
              <a:rPr lang="en-US" altLang="ko-KR" b="1" dirty="0" smtClean="0">
                <a:solidFill>
                  <a:srgbClr val="555555"/>
                </a:solidFill>
              </a:rPr>
              <a:t>]:	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en-US" altLang="ko-KR" b="1" dirty="0" smtClean="0">
                <a:solidFill>
                  <a:srgbClr val="555555"/>
                </a:solidFill>
              </a:rPr>
              <a:t>   print </a:t>
            </a:r>
            <a:r>
              <a:rPr lang="en-US" altLang="ko-KR" b="1" dirty="0">
                <a:solidFill>
                  <a:srgbClr val="555555"/>
                </a:solidFill>
              </a:rPr>
              <a:t>"</a:t>
            </a:r>
            <a:r>
              <a:rPr lang="en-US" altLang="ko-KR" b="1" dirty="0" smtClean="0">
                <a:solidFill>
                  <a:srgbClr val="555555"/>
                </a:solidFill>
              </a:rPr>
              <a:t>hello“		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기본적인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반복문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반복 범위를 지정하여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반복문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수행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60140" y="2294256"/>
            <a:ext cx="5240020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① </a:t>
            </a:r>
            <a:r>
              <a:rPr lang="en-US" altLang="ko-KR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looper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변수에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할당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②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“Hello”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출력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③ 리스트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대괄호속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숫자들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있는 값 차례로 </a:t>
            </a:r>
            <a:r>
              <a:rPr lang="en-US" altLang="ko-KR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looper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할당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④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까지 할당한 후 반복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block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수행후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종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료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68300" y="4376758"/>
            <a:ext cx="8394700" cy="1005840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for </a:t>
            </a:r>
            <a:r>
              <a:rPr lang="en-US" altLang="ko-KR" b="1" dirty="0" err="1">
                <a:solidFill>
                  <a:srgbClr val="555555"/>
                </a:solidFill>
              </a:rPr>
              <a:t>looper</a:t>
            </a:r>
            <a:r>
              <a:rPr lang="en-US" altLang="ko-KR" b="1" dirty="0">
                <a:solidFill>
                  <a:srgbClr val="555555"/>
                </a:solidFill>
              </a:rPr>
              <a:t> in [1,2,3,4,5</a:t>
            </a:r>
            <a:r>
              <a:rPr lang="en-US" altLang="ko-KR" b="1" dirty="0" smtClean="0">
                <a:solidFill>
                  <a:srgbClr val="555555"/>
                </a:solidFill>
              </a:rPr>
              <a:t>]:	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en-US" altLang="ko-KR" b="1" dirty="0" smtClean="0">
                <a:solidFill>
                  <a:srgbClr val="555555"/>
                </a:solidFill>
              </a:rPr>
              <a:t>   print </a:t>
            </a:r>
            <a:r>
              <a:rPr lang="en-US" altLang="ko-KR" b="1" dirty="0" err="1">
                <a:solidFill>
                  <a:srgbClr val="555555"/>
                </a:solidFill>
              </a:rPr>
              <a:t>looper</a:t>
            </a: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en-US" altLang="ko-KR" b="1" dirty="0" smtClean="0">
                <a:solidFill>
                  <a:srgbClr val="555555"/>
                </a:solidFill>
              </a:rPr>
              <a:t>	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8300" y="5520106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만약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100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반복해야 하는 프로그램을 짜야 한다면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7050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for</a:t>
            </a:r>
            <a:r>
              <a:rPr lang="ko-KR" altLang="en-US" dirty="0" smtClean="0">
                <a:latin typeface="Helvetica" panose="020B0604020202030204" pitchFamily="34" charset="0"/>
              </a:rPr>
              <a:t>문 </a:t>
            </a:r>
            <a:r>
              <a:rPr lang="en-US" altLang="ko-KR" dirty="0" smtClean="0">
                <a:latin typeface="Helvetica" panose="020B0604020202030204" pitchFamily="34" charset="0"/>
              </a:rPr>
              <a:t>(2/</a:t>
            </a:r>
            <a:r>
              <a:rPr lang="en-US" altLang="ko-KR" sz="3200" dirty="0" smtClean="0">
                <a:latin typeface="Helvetica" panose="020B0604020202030204" pitchFamily="34" charset="0"/>
              </a:rPr>
              <a:t>2</a:t>
            </a:r>
            <a:r>
              <a:rPr lang="en-US" altLang="ko-KR" dirty="0">
                <a:latin typeface="Helvetica" panose="020B0604020202030204" pitchFamily="34" charset="0"/>
              </a:rPr>
              <a:t>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8300" y="2065656"/>
            <a:ext cx="8394700" cy="1790064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for </a:t>
            </a:r>
            <a:r>
              <a:rPr lang="en-US" altLang="ko-KR" b="1" dirty="0" err="1">
                <a:solidFill>
                  <a:srgbClr val="555555"/>
                </a:solidFill>
              </a:rPr>
              <a:t>looper</a:t>
            </a:r>
            <a:r>
              <a:rPr lang="en-US" altLang="ko-KR" b="1" dirty="0">
                <a:solidFill>
                  <a:srgbClr val="555555"/>
                </a:solidFill>
              </a:rPr>
              <a:t> in [1,2,3,4,5</a:t>
            </a:r>
            <a:r>
              <a:rPr lang="en-US" altLang="ko-KR" b="1" dirty="0" smtClean="0">
                <a:solidFill>
                  <a:srgbClr val="555555"/>
                </a:solidFill>
              </a:rPr>
              <a:t>]:	</a:t>
            </a:r>
          </a:p>
          <a:p>
            <a:pPr>
              <a:spcAft>
                <a:spcPts val="20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en-US" altLang="ko-KR" b="1" dirty="0" smtClean="0">
                <a:solidFill>
                  <a:srgbClr val="555555"/>
                </a:solidFill>
              </a:rPr>
              <a:t>   print </a:t>
            </a:r>
            <a:r>
              <a:rPr lang="en-US" altLang="ko-KR" b="1" dirty="0">
                <a:solidFill>
                  <a:srgbClr val="555555"/>
                </a:solidFill>
              </a:rPr>
              <a:t>"</a:t>
            </a:r>
            <a:r>
              <a:rPr lang="en-US" altLang="ko-KR" b="1" dirty="0" smtClean="0">
                <a:solidFill>
                  <a:srgbClr val="555555"/>
                </a:solidFill>
              </a:rPr>
              <a:t>hello“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for </a:t>
            </a:r>
            <a:r>
              <a:rPr lang="en-US" altLang="ko-KR" b="1" dirty="0" err="1">
                <a:solidFill>
                  <a:srgbClr val="555555"/>
                </a:solidFill>
              </a:rPr>
              <a:t>looper</a:t>
            </a:r>
            <a:r>
              <a:rPr lang="en-US" altLang="ko-KR" b="1" dirty="0">
                <a:solidFill>
                  <a:srgbClr val="555555"/>
                </a:solidFill>
              </a:rPr>
              <a:t> in </a:t>
            </a:r>
            <a:r>
              <a:rPr lang="en-US" altLang="ko-KR" b="1" dirty="0" smtClean="0">
                <a:solidFill>
                  <a:srgbClr val="555555"/>
                </a:solidFill>
              </a:rPr>
              <a:t>range(0,5):</a:t>
            </a:r>
            <a:r>
              <a:rPr lang="en-US" altLang="ko-KR" b="1" dirty="0">
                <a:solidFill>
                  <a:srgbClr val="555555"/>
                </a:solidFill>
              </a:rPr>
              <a:t>	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  print "hello</a:t>
            </a:r>
            <a:r>
              <a:rPr lang="en-US" altLang="ko-KR" b="1" dirty="0" smtClean="0">
                <a:solidFill>
                  <a:srgbClr val="555555"/>
                </a:solidFill>
              </a:rPr>
              <a:t>“		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range ()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8300" y="4132918"/>
            <a:ext cx="8775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왜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range(1,5)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아닌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range (0,5)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인가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8780" y="4734621"/>
            <a:ext cx="8775700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range()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마지막 숫자 바로 앞까지 리스트를 만들어줌</a:t>
            </a:r>
            <a:endParaRPr lang="en-US" altLang="ko-KR" sz="20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range(1,5) = [1,2,3,4] 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까지 같은 의미</a:t>
            </a:r>
            <a:endParaRPr lang="en-US" altLang="ko-KR" sz="20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※ range(0,5) = [0,1,2,3,4] = range(5)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같은 의미</a:t>
            </a:r>
            <a:endParaRPr lang="en-US" altLang="ko-KR" sz="20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731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atin typeface="Helvetica" panose="020B0604020202030204" pitchFamily="34" charset="0"/>
              </a:rPr>
              <a:t>[</a:t>
            </a:r>
            <a:r>
              <a:rPr lang="ko-KR" altLang="en-US" sz="3200" dirty="0" smtClean="0">
                <a:latin typeface="Helvetica" panose="020B0604020202030204" pitchFamily="34" charset="0"/>
              </a:rPr>
              <a:t>알아두면 상식</a:t>
            </a:r>
            <a:r>
              <a:rPr lang="en-US" altLang="ko-KR" sz="3200" dirty="0" smtClean="0">
                <a:latin typeface="Helvetica" panose="020B0604020202030204" pitchFamily="34" charset="0"/>
              </a:rPr>
              <a:t>] </a:t>
            </a:r>
            <a:r>
              <a:rPr lang="ko-KR" altLang="en-US" dirty="0" err="1" smtClean="0">
                <a:latin typeface="Helvetica" panose="020B0604020202030204" pitchFamily="34" charset="0"/>
              </a:rPr>
              <a:t>반복문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68300" y="1319511"/>
            <a:ext cx="8775700" cy="1375789"/>
            <a:chOff x="368300" y="1417638"/>
            <a:chExt cx="8775700" cy="1375789"/>
          </a:xfrm>
        </p:grpSpPr>
        <p:sp>
          <p:nvSpPr>
            <p:cNvPr id="8" name="직사각형 7"/>
            <p:cNvSpPr/>
            <p:nvPr/>
          </p:nvSpPr>
          <p:spPr>
            <a:xfrm>
              <a:off x="368300" y="1885486"/>
              <a:ext cx="8016240" cy="907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spcAft>
                  <a:spcPts val="600"/>
                </a:spcAft>
                <a:buFont typeface="Wingdings" panose="05000000000000000000" pitchFamily="2" charset="2"/>
                <a:buChar char="ü"/>
              </a:pPr>
              <a:r>
                <a:rPr lang="ko-KR" altLang="en-US" sz="2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임시적인 반복 변수는 대부분 </a:t>
              </a:r>
              <a:r>
                <a:rPr lang="en-US" altLang="ko-KR" sz="24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i,j</a:t>
              </a:r>
              <a:r>
                <a:rPr lang="en-US" altLang="ko-KR" sz="2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k</a:t>
              </a:r>
              <a:r>
                <a:rPr lang="ko-KR" altLang="en-US" sz="2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로 정함</a:t>
              </a:r>
              <a:endPara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>
                <a:spcAft>
                  <a:spcPts val="600"/>
                </a:spcAft>
                <a:buFont typeface="Wingdings" panose="05000000000000000000" pitchFamily="2" charset="2"/>
                <a:buChar char="ü"/>
              </a:pPr>
              <a:r>
                <a:rPr lang="ko-KR" altLang="en-US" sz="2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이것은 수학에서 변수를 </a:t>
              </a:r>
              <a:r>
                <a:rPr lang="en-US" altLang="ko-KR" sz="24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x,y,z</a:t>
              </a:r>
              <a:r>
                <a:rPr lang="ko-KR" altLang="en-US" sz="2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로 정하는 것과 유사한 관례</a:t>
              </a:r>
              <a:endPara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68300" y="1417638"/>
              <a:ext cx="87757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ko-KR" altLang="en-US" sz="28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반복문</a:t>
              </a:r>
              <a:r>
                <a:rPr lang="ko-KR" altLang="en-US" sz="2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8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변수명</a:t>
              </a:r>
              <a:r>
                <a:rPr lang="ko-KR" altLang="en-US" sz="2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68300" y="2810911"/>
            <a:ext cx="8775700" cy="1822065"/>
            <a:chOff x="368300" y="2738055"/>
            <a:chExt cx="8775700" cy="1822065"/>
          </a:xfrm>
        </p:grpSpPr>
        <p:sp>
          <p:nvSpPr>
            <p:cNvPr id="10" name="직사각형 9"/>
            <p:cNvSpPr/>
            <p:nvPr/>
          </p:nvSpPr>
          <p:spPr>
            <a:xfrm>
              <a:off x="368300" y="3205903"/>
              <a:ext cx="8016240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spcAft>
                  <a:spcPts val="600"/>
                </a:spcAft>
                <a:buFont typeface="Wingdings" panose="05000000000000000000" pitchFamily="2" charset="2"/>
                <a:buChar char="ü"/>
              </a:pPr>
              <a:r>
                <a:rPr lang="ko-KR" altLang="en-US" sz="24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반복문은</a:t>
              </a:r>
              <a:r>
                <a:rPr lang="ko-KR" altLang="en-US" sz="2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대부분 </a:t>
              </a:r>
              <a:r>
                <a:rPr lang="en-US" altLang="ko-KR" sz="2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r>
                <a:rPr lang="ko-KR" altLang="en-US" sz="2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부터 반복을 시작</a:t>
              </a:r>
              <a:endPara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>
                <a:spcAft>
                  <a:spcPts val="600"/>
                </a:spcAft>
                <a:buFont typeface="Wingdings" panose="05000000000000000000" pitchFamily="2" charset="2"/>
                <a:buChar char="ü"/>
              </a:pPr>
              <a:r>
                <a:rPr lang="ko-KR" altLang="en-US" sz="2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이것도 일종의 관례로 </a:t>
              </a:r>
              <a:r>
                <a:rPr lang="en-US" altLang="ko-KR" sz="2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lang="ko-KR" altLang="en-US" sz="2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부터 시작하는 프로그래머도 존재</a:t>
              </a:r>
              <a:endPara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>
                <a:spcAft>
                  <a:spcPts val="600"/>
                </a:spcAft>
                <a:buFont typeface="Wingdings" panose="05000000000000000000" pitchFamily="2" charset="2"/>
                <a:buChar char="ü"/>
              </a:pPr>
              <a:r>
                <a:rPr lang="en-US" altLang="ko-KR" sz="2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sz="2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진수가 </a:t>
              </a:r>
              <a:r>
                <a:rPr lang="en-US" altLang="ko-KR" sz="2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r>
                <a:rPr lang="ko-KR" altLang="en-US" sz="2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부터 시작하기 때문에 </a:t>
              </a:r>
              <a:r>
                <a:rPr lang="en-US" altLang="ko-KR" sz="2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r>
                <a:rPr lang="ko-KR" altLang="en-US" sz="2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부터 시작하는 걸 권장</a:t>
              </a:r>
              <a:endPara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68300" y="2738055"/>
              <a:ext cx="87757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n-US" altLang="ko-KR" sz="2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r>
                <a:rPr lang="ko-KR" altLang="en-US" sz="2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부터 시작하는 </a:t>
              </a:r>
              <a:r>
                <a:rPr lang="ko-KR" altLang="en-US" sz="28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반복문</a:t>
              </a:r>
              <a:r>
                <a:rPr lang="ko-KR" altLang="en-US" sz="2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68300" y="4748588"/>
            <a:ext cx="8775700" cy="1375789"/>
            <a:chOff x="368300" y="4504748"/>
            <a:chExt cx="8775700" cy="1375789"/>
          </a:xfrm>
        </p:grpSpPr>
        <p:sp>
          <p:nvSpPr>
            <p:cNvPr id="12" name="직사각형 11"/>
            <p:cNvSpPr/>
            <p:nvPr/>
          </p:nvSpPr>
          <p:spPr>
            <a:xfrm>
              <a:off x="368300" y="4972596"/>
              <a:ext cx="8638540" cy="907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spcAft>
                  <a:spcPts val="600"/>
                </a:spcAft>
                <a:buFont typeface="Wingdings" panose="05000000000000000000" pitchFamily="2" charset="2"/>
                <a:buChar char="ü"/>
              </a:pPr>
              <a:r>
                <a:rPr lang="ko-KR" altLang="en-US" sz="2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반복 명령이 끝나지 않는 프로그램 오류</a:t>
              </a:r>
              <a:endPara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>
                <a:spcAft>
                  <a:spcPts val="600"/>
                </a:spcAft>
                <a:buFont typeface="Wingdings" panose="05000000000000000000" pitchFamily="2" charset="2"/>
                <a:buChar char="ü"/>
              </a:pPr>
              <a:r>
                <a:rPr lang="en-US" altLang="ko-KR" sz="2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CPU</a:t>
              </a:r>
              <a:r>
                <a:rPr lang="ko-KR" altLang="en-US" sz="2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r>
                <a:rPr lang="ko-KR" altLang="en-US" sz="24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메모리등</a:t>
              </a:r>
              <a:r>
                <a:rPr lang="ko-KR" altLang="en-US" sz="2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컴퓨터의 리소스를 과다하게 점유</a:t>
              </a:r>
              <a:endPara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68300" y="4504748"/>
              <a:ext cx="87757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ko-KR" altLang="en-US" sz="2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무한 </a:t>
              </a:r>
              <a:r>
                <a:rPr lang="en-US" altLang="ko-KR" sz="2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loop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9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for</a:t>
            </a:r>
            <a:r>
              <a:rPr lang="ko-KR" altLang="en-US" dirty="0" smtClean="0">
                <a:latin typeface="Helvetica" panose="020B0604020202030204" pitchFamily="34" charset="0"/>
              </a:rPr>
              <a:t>문의 다양한 </a:t>
            </a:r>
            <a:r>
              <a:rPr lang="ko-KR" altLang="en-US" dirty="0" err="1" smtClean="0">
                <a:latin typeface="Helvetica" panose="020B0604020202030204" pitchFamily="34" charset="0"/>
              </a:rPr>
              <a:t>반복문</a:t>
            </a:r>
            <a:r>
              <a:rPr lang="ko-KR" altLang="en-US" dirty="0" smtClean="0">
                <a:latin typeface="Helvetica" panose="020B0604020202030204" pitchFamily="34" charset="0"/>
              </a:rPr>
              <a:t> 조건 표현 </a:t>
            </a:r>
            <a:r>
              <a:rPr lang="en-US" altLang="ko-KR" dirty="0" smtClean="0">
                <a:latin typeface="Helvetica" panose="020B0604020202030204" pitchFamily="34" charset="0"/>
              </a:rPr>
              <a:t>(1/</a:t>
            </a:r>
            <a:r>
              <a:rPr lang="en-US" altLang="ko-KR" sz="3200" dirty="0" smtClean="0">
                <a:latin typeface="Helvetica" panose="020B0604020202030204" pitchFamily="34" charset="0"/>
              </a:rPr>
              <a:t>2</a:t>
            </a:r>
            <a:r>
              <a:rPr lang="en-US" altLang="ko-KR" dirty="0" smtClean="0">
                <a:latin typeface="Helvetica" panose="020B0604020202030204" pitchFamily="34" charset="0"/>
              </a:rPr>
              <a:t>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8300" y="2065656"/>
            <a:ext cx="8394700" cy="967104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for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i</a:t>
            </a:r>
            <a:r>
              <a:rPr lang="en-US" altLang="ko-KR" b="1" dirty="0" smtClean="0">
                <a:solidFill>
                  <a:srgbClr val="555555"/>
                </a:solidFill>
              </a:rPr>
              <a:t> in ‘</a:t>
            </a:r>
            <a:r>
              <a:rPr lang="en-US" altLang="ko-KR" b="1" dirty="0" err="1" smtClean="0">
                <a:solidFill>
                  <a:srgbClr val="555555"/>
                </a:solidFill>
              </a:rPr>
              <a:t>abcdefg</a:t>
            </a:r>
            <a:r>
              <a:rPr lang="en-US" altLang="ko-KR" b="1" dirty="0" smtClean="0">
                <a:solidFill>
                  <a:srgbClr val="555555"/>
                </a:solidFill>
              </a:rPr>
              <a:t>’:	</a:t>
            </a:r>
          </a:p>
          <a:p>
            <a:pPr>
              <a:spcAft>
                <a:spcPts val="20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en-US" altLang="ko-KR" b="1" dirty="0" smtClean="0">
                <a:solidFill>
                  <a:srgbClr val="555555"/>
                </a:solidFill>
              </a:rPr>
              <a:t>   print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i</a:t>
            </a:r>
            <a:r>
              <a:rPr lang="en-US" altLang="ko-KR" b="1" dirty="0" smtClean="0">
                <a:solidFill>
                  <a:srgbClr val="555555"/>
                </a:solidFill>
              </a:rPr>
              <a:t>		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문자열을 한자씩 리스트로 처리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300" y="4336416"/>
            <a:ext cx="8394700" cy="967104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for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i</a:t>
            </a:r>
            <a:r>
              <a:rPr lang="en-US" altLang="ko-KR" b="1" dirty="0" smtClean="0">
                <a:solidFill>
                  <a:srgbClr val="555555"/>
                </a:solidFill>
              </a:rPr>
              <a:t> in [‘Americano’, ‘latte’, ‘</a:t>
            </a:r>
            <a:r>
              <a:rPr lang="en-US" altLang="ko-KR" b="1" dirty="0" err="1" smtClean="0">
                <a:solidFill>
                  <a:srgbClr val="555555"/>
                </a:solidFill>
              </a:rPr>
              <a:t>frafuchino</a:t>
            </a:r>
            <a:r>
              <a:rPr lang="en-US" altLang="ko-KR" b="1" dirty="0" smtClean="0">
                <a:solidFill>
                  <a:srgbClr val="555555"/>
                </a:solidFill>
              </a:rPr>
              <a:t>’]:	</a:t>
            </a:r>
          </a:p>
          <a:p>
            <a:pPr>
              <a:spcAft>
                <a:spcPts val="20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en-US" altLang="ko-KR" b="1" dirty="0" smtClean="0">
                <a:solidFill>
                  <a:srgbClr val="555555"/>
                </a:solidFill>
              </a:rPr>
              <a:t>   print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i</a:t>
            </a:r>
            <a:r>
              <a:rPr lang="en-US" altLang="ko-KR" b="1" dirty="0" smtClean="0">
                <a:solidFill>
                  <a:srgbClr val="555555"/>
                </a:solidFill>
              </a:rPr>
              <a:t>		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8300" y="368839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각각의 문자열 리스트로 처리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42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for</a:t>
            </a:r>
            <a:r>
              <a:rPr lang="ko-KR" altLang="en-US" dirty="0" smtClean="0">
                <a:latin typeface="Helvetica" panose="020B0604020202030204" pitchFamily="34" charset="0"/>
              </a:rPr>
              <a:t>문의 다양한 </a:t>
            </a:r>
            <a:r>
              <a:rPr lang="ko-KR" altLang="en-US" dirty="0" err="1" smtClean="0">
                <a:latin typeface="Helvetica" panose="020B0604020202030204" pitchFamily="34" charset="0"/>
              </a:rPr>
              <a:t>반복문</a:t>
            </a:r>
            <a:r>
              <a:rPr lang="ko-KR" altLang="en-US" dirty="0" smtClean="0">
                <a:latin typeface="Helvetica" panose="020B0604020202030204" pitchFamily="34" charset="0"/>
              </a:rPr>
              <a:t> 조건 표현 </a:t>
            </a:r>
            <a:r>
              <a:rPr lang="en-US" altLang="ko-KR" dirty="0" smtClean="0">
                <a:latin typeface="Helvetica" panose="020B0604020202030204" pitchFamily="34" charset="0"/>
              </a:rPr>
              <a:t>(2/</a:t>
            </a:r>
            <a:r>
              <a:rPr lang="en-US" altLang="ko-KR" sz="3200" dirty="0" smtClean="0">
                <a:latin typeface="Helvetica" panose="020B0604020202030204" pitchFamily="34" charset="0"/>
              </a:rPr>
              <a:t>2</a:t>
            </a:r>
            <a:r>
              <a:rPr lang="en-US" altLang="ko-KR" dirty="0">
                <a:latin typeface="Helvetica" panose="020B0604020202030204" pitchFamily="34" charset="0"/>
              </a:rPr>
              <a:t>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8300" y="2065656"/>
            <a:ext cx="8394700" cy="967104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for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i</a:t>
            </a:r>
            <a:r>
              <a:rPr lang="en-US" altLang="ko-KR" b="1" dirty="0" smtClean="0">
                <a:solidFill>
                  <a:srgbClr val="555555"/>
                </a:solidFill>
              </a:rPr>
              <a:t> in range(1, 10, 2):	 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1</a:t>
            </a:r>
            <a:r>
              <a:rPr lang="ko-KR" altLang="en-US" b="1" dirty="0" smtClean="0">
                <a:solidFill>
                  <a:srgbClr val="C00000"/>
                </a:solidFill>
              </a:rPr>
              <a:t>부터 </a:t>
            </a:r>
            <a:r>
              <a:rPr lang="en-US" altLang="ko-KR" b="1" dirty="0" smtClean="0">
                <a:solidFill>
                  <a:srgbClr val="C00000"/>
                </a:solidFill>
              </a:rPr>
              <a:t>10</a:t>
            </a:r>
            <a:r>
              <a:rPr lang="ko-KR" altLang="en-US" b="1" dirty="0" smtClean="0">
                <a:solidFill>
                  <a:srgbClr val="C00000"/>
                </a:solidFill>
              </a:rPr>
              <a:t>까지 </a:t>
            </a:r>
            <a:r>
              <a:rPr lang="en-US" altLang="ko-KR" b="1" dirty="0" smtClean="0">
                <a:solidFill>
                  <a:srgbClr val="C00000"/>
                </a:solidFill>
              </a:rPr>
              <a:t>2</a:t>
            </a:r>
            <a:r>
              <a:rPr lang="ko-KR" altLang="en-US" b="1" dirty="0" smtClean="0">
                <a:solidFill>
                  <a:srgbClr val="C00000"/>
                </a:solidFill>
              </a:rPr>
              <a:t>씩 증가시키면서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반복문</a:t>
            </a:r>
            <a:r>
              <a:rPr lang="ko-KR" altLang="en-US" b="1" dirty="0" smtClean="0">
                <a:solidFill>
                  <a:srgbClr val="C00000"/>
                </a:solidFill>
              </a:rPr>
              <a:t> 수행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20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en-US" altLang="ko-KR" b="1" dirty="0" smtClean="0">
                <a:solidFill>
                  <a:srgbClr val="555555"/>
                </a:solidFill>
              </a:rPr>
              <a:t>   print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i</a:t>
            </a:r>
            <a:r>
              <a:rPr lang="en-US" altLang="ko-KR" b="1" dirty="0" smtClean="0">
                <a:solidFill>
                  <a:srgbClr val="555555"/>
                </a:solidFill>
              </a:rPr>
              <a:t>		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간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격을 두고 세기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300" y="4336416"/>
            <a:ext cx="8394700" cy="967104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for </a:t>
            </a:r>
            <a:r>
              <a:rPr lang="en-US" altLang="ko-KR" b="1" dirty="0" err="1">
                <a:solidFill>
                  <a:srgbClr val="555555"/>
                </a:solidFill>
              </a:rPr>
              <a:t>i</a:t>
            </a:r>
            <a:r>
              <a:rPr lang="en-US" altLang="ko-KR" b="1" dirty="0">
                <a:solidFill>
                  <a:srgbClr val="555555"/>
                </a:solidFill>
              </a:rPr>
              <a:t> in range(10, 1, -1</a:t>
            </a:r>
            <a:r>
              <a:rPr lang="en-US" altLang="ko-KR" b="1" dirty="0" smtClean="0">
                <a:solidFill>
                  <a:srgbClr val="555555"/>
                </a:solidFill>
              </a:rPr>
              <a:t>): </a:t>
            </a: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10</a:t>
            </a:r>
            <a:r>
              <a:rPr lang="ko-KR" altLang="en-US" b="1" dirty="0" smtClean="0">
                <a:solidFill>
                  <a:srgbClr val="C00000"/>
                </a:solidFill>
              </a:rPr>
              <a:t>부터 </a:t>
            </a:r>
            <a:r>
              <a:rPr lang="en-US" altLang="ko-KR" b="1" dirty="0" smtClean="0">
                <a:solidFill>
                  <a:srgbClr val="C00000"/>
                </a:solidFill>
              </a:rPr>
              <a:t>1</a:t>
            </a:r>
            <a:r>
              <a:rPr lang="ko-KR" altLang="en-US" b="1" dirty="0" smtClean="0">
                <a:solidFill>
                  <a:srgbClr val="C00000"/>
                </a:solidFill>
              </a:rPr>
              <a:t>까지 </a:t>
            </a:r>
            <a:r>
              <a:rPr lang="en-US" altLang="ko-KR" b="1" dirty="0" smtClean="0">
                <a:solidFill>
                  <a:srgbClr val="C00000"/>
                </a:solidFill>
              </a:rPr>
              <a:t>-1</a:t>
            </a:r>
            <a:r>
              <a:rPr lang="ko-KR" altLang="en-US" b="1" dirty="0" smtClean="0">
                <a:solidFill>
                  <a:srgbClr val="C00000"/>
                </a:solidFill>
              </a:rPr>
              <a:t>씩 감소시키면서 </a:t>
            </a:r>
            <a:r>
              <a:rPr lang="ko-KR" altLang="en-US" b="1" dirty="0" err="1">
                <a:solidFill>
                  <a:srgbClr val="C00000"/>
                </a:solidFill>
              </a:rPr>
              <a:t>반복문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수행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    print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i</a:t>
            </a:r>
            <a:r>
              <a:rPr lang="en-US" altLang="ko-KR" b="1" dirty="0" smtClean="0">
                <a:solidFill>
                  <a:srgbClr val="555555"/>
                </a:solidFill>
              </a:rPr>
              <a:t>		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8300" y="368839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역순으로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반복문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수행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848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/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연습</a:t>
            </a:r>
            <a:r>
              <a:rPr lang="en-US" altLang="ko-KR" dirty="0" smtClean="0">
                <a:latin typeface="Helvetica" panose="020B0604020202030204" pitchFamily="34" charset="0"/>
              </a:rPr>
              <a:t>] </a:t>
            </a:r>
            <a:r>
              <a:rPr lang="ko-KR" altLang="en-US" dirty="0" smtClean="0">
                <a:latin typeface="Helvetica" panose="020B0604020202030204" pitchFamily="34" charset="0"/>
              </a:rPr>
              <a:t>구구단 계산기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2075280"/>
            <a:ext cx="8653780" cy="3609240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ko-KR" altLang="en-US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구구단 </a:t>
            </a:r>
            <a:r>
              <a:rPr lang="ko-KR" altLang="en-US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몇단을</a:t>
            </a:r>
            <a:r>
              <a:rPr lang="ko-KR" altLang="en-US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계산할까요</a:t>
            </a: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>
              <a:spcAft>
                <a:spcPts val="600"/>
              </a:spcAft>
            </a:pPr>
            <a:r>
              <a:rPr lang="ko-KR" altLang="en-US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구구단 </a:t>
            </a: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ko-KR" altLang="en-US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단을 계산합니다</a:t>
            </a: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X 1 = 5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X 2 = 10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X 3 = 15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………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X 8 = 40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X 9 = 45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아래와 같이 출력되는 프로그램을 만드시오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Picture 2" descr="http://cdn.flaticon.com/png/256/24233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40" y="4972080"/>
            <a:ext cx="712440" cy="71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48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elvetica" panose="020B0604020202030204" pitchFamily="34" charset="0"/>
              </a:rPr>
              <a:t>w</a:t>
            </a:r>
            <a:r>
              <a:rPr lang="en-US" altLang="ko-KR" dirty="0" smtClean="0">
                <a:latin typeface="Helvetica" panose="020B0604020202030204" pitchFamily="34" charset="0"/>
              </a:rPr>
              <a:t>hile</a:t>
            </a:r>
            <a:r>
              <a:rPr lang="ko-KR" altLang="en-US" dirty="0" smtClean="0">
                <a:latin typeface="Helvetica" panose="020B0604020202030204" pitchFamily="34" charset="0"/>
              </a:rPr>
              <a:t>문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8300" y="2065656"/>
            <a:ext cx="8394700" cy="1813649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nn-NO" altLang="ko-KR" b="1" dirty="0" smtClean="0">
                <a:solidFill>
                  <a:srgbClr val="555555"/>
                </a:solidFill>
              </a:rPr>
              <a:t>i </a:t>
            </a:r>
            <a:r>
              <a:rPr lang="nn-NO" altLang="ko-KR" b="1" dirty="0">
                <a:solidFill>
                  <a:srgbClr val="555555"/>
                </a:solidFill>
              </a:rPr>
              <a:t>= 1</a:t>
            </a:r>
          </a:p>
          <a:p>
            <a:pPr>
              <a:spcAft>
                <a:spcPts val="600"/>
              </a:spcAft>
            </a:pPr>
            <a:r>
              <a:rPr lang="nn-NO" altLang="ko-KR" b="1" dirty="0" smtClean="0">
                <a:solidFill>
                  <a:srgbClr val="555555"/>
                </a:solidFill>
              </a:rPr>
              <a:t>while </a:t>
            </a:r>
            <a:r>
              <a:rPr lang="nn-NO" altLang="ko-KR" b="1" dirty="0">
                <a:solidFill>
                  <a:srgbClr val="555555"/>
                </a:solidFill>
              </a:rPr>
              <a:t>i &lt; 10:</a:t>
            </a:r>
          </a:p>
          <a:p>
            <a:pPr>
              <a:spcAft>
                <a:spcPts val="600"/>
              </a:spcAft>
            </a:pPr>
            <a:r>
              <a:rPr lang="nn-NO" altLang="ko-KR" b="1" dirty="0">
                <a:solidFill>
                  <a:srgbClr val="555555"/>
                </a:solidFill>
              </a:rPr>
              <a:t> </a:t>
            </a:r>
            <a:r>
              <a:rPr lang="nn-NO" altLang="ko-KR" b="1" dirty="0" smtClean="0">
                <a:solidFill>
                  <a:srgbClr val="555555"/>
                </a:solidFill>
              </a:rPr>
              <a:t>  print </a:t>
            </a:r>
            <a:r>
              <a:rPr lang="nn-NO" altLang="ko-KR" b="1" dirty="0">
                <a:solidFill>
                  <a:srgbClr val="555555"/>
                </a:solidFill>
              </a:rPr>
              <a:t>i</a:t>
            </a:r>
          </a:p>
          <a:p>
            <a:pPr>
              <a:spcAft>
                <a:spcPts val="600"/>
              </a:spcAft>
            </a:pPr>
            <a:r>
              <a:rPr lang="nn-NO" altLang="ko-KR" b="1" dirty="0">
                <a:solidFill>
                  <a:srgbClr val="555555"/>
                </a:solidFill>
              </a:rPr>
              <a:t> </a:t>
            </a:r>
            <a:r>
              <a:rPr lang="nn-NO" altLang="ko-KR" b="1" dirty="0" smtClean="0">
                <a:solidFill>
                  <a:srgbClr val="555555"/>
                </a:solidFill>
              </a:rPr>
              <a:t>  i </a:t>
            </a:r>
            <a:r>
              <a:rPr lang="nn-NO" altLang="ko-KR" b="1" dirty="0">
                <a:solidFill>
                  <a:srgbClr val="555555"/>
                </a:solidFill>
              </a:rPr>
              <a:t>+= 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조건이 만족하는 동안 반복 명령문을 수행 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60140" y="2179955"/>
            <a:ext cx="5240020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① </a:t>
            </a:r>
            <a:r>
              <a:rPr lang="en-US" altLang="ko-KR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변수에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할당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② </a:t>
            </a:r>
            <a:r>
              <a:rPr lang="en-US" altLang="ko-KR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미만인지 판단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③ 조건에 만족할 때 </a:t>
            </a:r>
            <a:r>
              <a:rPr lang="en-US" altLang="ko-KR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출력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더함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④ </a:t>
            </a:r>
            <a:r>
              <a:rPr lang="en-US" altLang="ko-KR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되면 반복 종료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8300" y="4770120"/>
            <a:ext cx="3291840" cy="1432560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for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i</a:t>
            </a:r>
            <a:r>
              <a:rPr lang="en-US" altLang="ko-KR" b="1" dirty="0" smtClean="0">
                <a:solidFill>
                  <a:srgbClr val="555555"/>
                </a:solidFill>
              </a:rPr>
              <a:t> in range(0,5):	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en-US" altLang="ko-KR" b="1" dirty="0" smtClean="0">
                <a:solidFill>
                  <a:srgbClr val="555555"/>
                </a:solidFill>
              </a:rPr>
              <a:t>   print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i</a:t>
            </a:r>
            <a:r>
              <a:rPr lang="en-US" altLang="ko-KR" b="1" dirty="0" smtClean="0">
                <a:solidFill>
                  <a:srgbClr val="555555"/>
                </a:solidFill>
              </a:rPr>
              <a:t>	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8300" y="4007183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for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문은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while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문으로 변환 가능 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56150" y="4770120"/>
            <a:ext cx="3291840" cy="1432560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i</a:t>
            </a:r>
            <a:r>
              <a:rPr lang="en-US" altLang="ko-KR" b="1" dirty="0" smtClean="0">
                <a:solidFill>
                  <a:srgbClr val="555555"/>
                </a:solidFill>
              </a:rPr>
              <a:t> = 0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w</a:t>
            </a:r>
            <a:r>
              <a:rPr lang="en-US" altLang="ko-KR" b="1" dirty="0" smtClean="0">
                <a:solidFill>
                  <a:srgbClr val="555555"/>
                </a:solidFill>
              </a:rPr>
              <a:t>hile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i</a:t>
            </a:r>
            <a:r>
              <a:rPr lang="en-US" altLang="ko-KR" b="1" dirty="0" smtClean="0">
                <a:solidFill>
                  <a:srgbClr val="555555"/>
                </a:solidFill>
              </a:rPr>
              <a:t> &lt; 5:</a:t>
            </a: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    print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i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en-US" altLang="ko-KR" b="1" dirty="0" smtClean="0">
                <a:solidFill>
                  <a:srgbClr val="555555"/>
                </a:solidFill>
              </a:rPr>
              <a:t>  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i</a:t>
            </a:r>
            <a:r>
              <a:rPr lang="en-US" altLang="ko-KR" b="1" dirty="0" smtClean="0">
                <a:solidFill>
                  <a:srgbClr val="555555"/>
                </a:solidFill>
              </a:rPr>
              <a:t> = I + 1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6747" y="4406846"/>
            <a:ext cx="32033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ko-KR" altLang="en-US" sz="1600" b="1" dirty="0" smtClean="0">
                <a:solidFill>
                  <a:srgbClr val="C00000"/>
                </a:solidFill>
              </a:rPr>
              <a:t>반복 실행횟수를 명확히 알 때</a:t>
            </a:r>
            <a:endParaRPr lang="en-US" altLang="ko-KR" sz="1600" b="1" dirty="0">
              <a:solidFill>
                <a:srgbClr val="555555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26280" y="4406846"/>
            <a:ext cx="35640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ko-KR" altLang="en-US" sz="1600" b="1" dirty="0" smtClean="0">
                <a:solidFill>
                  <a:srgbClr val="C00000"/>
                </a:solidFill>
              </a:rPr>
              <a:t>반복 실행횟수가 명확하지 않을 때</a:t>
            </a:r>
            <a:endParaRPr lang="en-US" altLang="ko-KR" sz="1600" b="1" dirty="0">
              <a:solidFill>
                <a:srgbClr val="5555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27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산업공학과의 시작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8300" y="1509078"/>
            <a:ext cx="83837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3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테일러의</a:t>
            </a:r>
            <a:r>
              <a:rPr lang="ko-KR" altLang="en-US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과학적 관리법 </a:t>
            </a:r>
            <a:endParaRPr lang="ko-KR" alt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76" name="Picture 4" descr="https://encrypted-tbn3.gstatic.com/images?q=tbn:ANd9GcTpB_0W57bgYtV--lkNJdH30kQlO0U5p2FQBSxBq6PXe45-gIynQ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1" y="2697162"/>
            <a:ext cx="3068319" cy="208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664827" y="2724954"/>
            <a:ext cx="52273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산업혁명 초기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200"/>
              </a:spcAft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과학적 </a:t>
            </a: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삽질법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과학적 벽돌 </a:t>
            </a: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쌓기법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등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200"/>
              </a:spcAft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공장에서 발생하는 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200"/>
              </a:spcAft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행동들의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효율화를 추구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8300" y="5048817"/>
            <a:ext cx="8383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800" b="1" dirty="0" smtClean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2800" b="1" dirty="0" smtClean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산업 현장의 효율화를 위해 시작된 학문</a:t>
            </a:r>
            <a:endParaRPr lang="ko-KR" altLang="en-US" sz="28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4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반복의 제어 </a:t>
            </a:r>
            <a:r>
              <a:rPr lang="en-US" altLang="ko-KR" dirty="0" smtClean="0">
                <a:latin typeface="Helvetica" panose="020B0604020202030204" pitchFamily="34" charset="0"/>
              </a:rPr>
              <a:t>– break, continue, else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8300" y="2065656"/>
            <a:ext cx="8394700" cy="1576704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for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i</a:t>
            </a:r>
            <a:r>
              <a:rPr lang="en-US" altLang="ko-KR" b="1" dirty="0" smtClean="0">
                <a:solidFill>
                  <a:srgbClr val="555555"/>
                </a:solidFill>
              </a:rPr>
              <a:t> in range(10):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en-US" altLang="ko-KR" b="1" dirty="0" smtClean="0">
                <a:solidFill>
                  <a:srgbClr val="555555"/>
                </a:solidFill>
              </a:rPr>
              <a:t>   if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i</a:t>
            </a:r>
            <a:r>
              <a:rPr lang="en-US" altLang="ko-KR" b="1" dirty="0" smtClean="0">
                <a:solidFill>
                  <a:srgbClr val="555555"/>
                </a:solidFill>
              </a:rPr>
              <a:t> == 5: break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i</a:t>
            </a:r>
            <a:r>
              <a:rPr lang="ko-KR" altLang="en-US" b="1" dirty="0" smtClean="0">
                <a:solidFill>
                  <a:srgbClr val="C00000"/>
                </a:solidFill>
              </a:rPr>
              <a:t>가 </a:t>
            </a:r>
            <a:r>
              <a:rPr lang="en-US" altLang="ko-KR" b="1" dirty="0" smtClean="0">
                <a:solidFill>
                  <a:srgbClr val="C00000"/>
                </a:solidFill>
              </a:rPr>
              <a:t>5</a:t>
            </a:r>
            <a:r>
              <a:rPr lang="ko-KR" altLang="en-US" b="1" dirty="0" err="1" smtClean="0">
                <a:solidFill>
                  <a:srgbClr val="C00000"/>
                </a:solidFill>
              </a:rPr>
              <a:t>가되면</a:t>
            </a:r>
            <a:r>
              <a:rPr lang="ko-KR" altLang="en-US" b="1" dirty="0" smtClean="0">
                <a:solidFill>
                  <a:srgbClr val="C00000"/>
                </a:solidFill>
              </a:rPr>
              <a:t> 반복 종료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en-US" altLang="ko-KR" b="1" dirty="0" smtClean="0">
                <a:solidFill>
                  <a:srgbClr val="555555"/>
                </a:solidFill>
              </a:rPr>
              <a:t>   print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i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print “EOP”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반복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종료후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“EOP” </a:t>
            </a:r>
            <a:r>
              <a:rPr lang="ko-KR" altLang="en-US" b="1" dirty="0" smtClean="0">
                <a:solidFill>
                  <a:srgbClr val="C00000"/>
                </a:solidFill>
              </a:rPr>
              <a:t>출력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break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특정 조건에서 반복 종료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8300" y="4516418"/>
            <a:ext cx="8394700" cy="1576704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for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i</a:t>
            </a:r>
            <a:r>
              <a:rPr lang="en-US" altLang="ko-KR" b="1" dirty="0" smtClean="0">
                <a:solidFill>
                  <a:srgbClr val="555555"/>
                </a:solidFill>
              </a:rPr>
              <a:t> in range(10):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en-US" altLang="ko-KR" b="1" dirty="0" smtClean="0">
                <a:solidFill>
                  <a:srgbClr val="555555"/>
                </a:solidFill>
              </a:rPr>
              <a:t>   if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i</a:t>
            </a:r>
            <a:r>
              <a:rPr lang="en-US" altLang="ko-KR" b="1" dirty="0" smtClean="0">
                <a:solidFill>
                  <a:srgbClr val="555555"/>
                </a:solidFill>
              </a:rPr>
              <a:t> == 5: continue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i</a:t>
            </a:r>
            <a:r>
              <a:rPr lang="ko-KR" altLang="en-US" b="1" dirty="0" smtClean="0">
                <a:solidFill>
                  <a:srgbClr val="C00000"/>
                </a:solidFill>
              </a:rPr>
              <a:t>가 </a:t>
            </a:r>
            <a:r>
              <a:rPr lang="en-US" altLang="ko-KR" b="1" dirty="0" smtClean="0">
                <a:solidFill>
                  <a:srgbClr val="C00000"/>
                </a:solidFill>
              </a:rPr>
              <a:t>5</a:t>
            </a:r>
            <a:r>
              <a:rPr lang="ko-KR" altLang="en-US" b="1" dirty="0" err="1" smtClean="0">
                <a:solidFill>
                  <a:srgbClr val="C00000"/>
                </a:solidFill>
              </a:rPr>
              <a:t>가되면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i</a:t>
            </a:r>
            <a:r>
              <a:rPr lang="ko-KR" altLang="en-US" b="1" dirty="0" err="1" smtClean="0">
                <a:solidFill>
                  <a:srgbClr val="C00000"/>
                </a:solidFill>
              </a:rPr>
              <a:t>를</a:t>
            </a:r>
            <a:r>
              <a:rPr lang="ko-KR" altLang="en-US" b="1" dirty="0" smtClean="0">
                <a:solidFill>
                  <a:srgbClr val="C00000"/>
                </a:solidFill>
              </a:rPr>
              <a:t> 출력하지 않음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en-US" altLang="ko-KR" b="1" dirty="0" smtClean="0">
                <a:solidFill>
                  <a:srgbClr val="555555"/>
                </a:solidFill>
              </a:rPr>
              <a:t>   print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i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print “EOP”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반복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종료후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“EOP” </a:t>
            </a:r>
            <a:r>
              <a:rPr lang="ko-KR" altLang="en-US" b="1" dirty="0" smtClean="0">
                <a:solidFill>
                  <a:srgbClr val="C00000"/>
                </a:solidFill>
              </a:rPr>
              <a:t>출력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8300" y="399319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continue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특정 조건에서 남은 반복 명령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skip</a:t>
            </a:r>
          </a:p>
        </p:txBody>
      </p:sp>
    </p:spTree>
    <p:extLst>
      <p:ext uri="{BB962C8B-B14F-4D97-AF65-F5344CB8AC3E}">
        <p14:creationId xmlns:p14="http://schemas.microsoft.com/office/powerpoint/2010/main" val="211522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반복의 제어 </a:t>
            </a:r>
            <a:r>
              <a:rPr lang="en-US" altLang="ko-KR" dirty="0" smtClean="0">
                <a:latin typeface="Helvetica" panose="020B0604020202030204" pitchFamily="34" charset="0"/>
              </a:rPr>
              <a:t>– else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8300" y="2065656"/>
            <a:ext cx="8394700" cy="1576704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for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i</a:t>
            </a:r>
            <a:r>
              <a:rPr lang="en-US" altLang="ko-KR" b="1" dirty="0" smtClean="0">
                <a:solidFill>
                  <a:srgbClr val="555555"/>
                </a:solidFill>
              </a:rPr>
              <a:t> in range(10):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en-US" altLang="ko-KR" b="1" dirty="0" smtClean="0">
                <a:solidFill>
                  <a:srgbClr val="555555"/>
                </a:solidFill>
              </a:rPr>
              <a:t>   print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i</a:t>
            </a:r>
            <a:r>
              <a:rPr lang="en-US" altLang="ko-KR" b="1" dirty="0" smtClean="0">
                <a:solidFill>
                  <a:srgbClr val="555555"/>
                </a:solidFill>
              </a:rPr>
              <a:t>,</a:t>
            </a: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else: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en-US" altLang="ko-KR" b="1" dirty="0" smtClean="0">
                <a:solidFill>
                  <a:srgbClr val="555555"/>
                </a:solidFill>
              </a:rPr>
              <a:t>   print “EOP”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반복 조건이 만족하지 않을 경우 반복 종료 시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 수행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8300" y="3767158"/>
            <a:ext cx="8394700" cy="2292666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 err="1">
                <a:solidFill>
                  <a:srgbClr val="555555"/>
                </a:solidFill>
              </a:rPr>
              <a:t>i</a:t>
            </a:r>
            <a:r>
              <a:rPr lang="en-US" altLang="ko-KR" b="1" dirty="0" smtClean="0">
                <a:solidFill>
                  <a:srgbClr val="555555"/>
                </a:solidFill>
              </a:rPr>
              <a:t> =0</a:t>
            </a: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while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i</a:t>
            </a:r>
            <a:r>
              <a:rPr lang="en-US" altLang="ko-KR" b="1" dirty="0" smtClean="0">
                <a:solidFill>
                  <a:srgbClr val="555555"/>
                </a:solidFill>
              </a:rPr>
              <a:t> &lt; 10: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en-US" altLang="ko-KR" b="1" dirty="0" smtClean="0">
                <a:solidFill>
                  <a:srgbClr val="555555"/>
                </a:solidFill>
              </a:rPr>
              <a:t>   print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i</a:t>
            </a:r>
            <a:r>
              <a:rPr lang="en-US" altLang="ko-KR" b="1" dirty="0" smtClean="0">
                <a:solidFill>
                  <a:srgbClr val="555555"/>
                </a:solidFill>
              </a:rPr>
              <a:t>,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en-US" altLang="ko-KR" b="1" dirty="0" smtClean="0">
                <a:solidFill>
                  <a:srgbClr val="555555"/>
                </a:solidFill>
              </a:rPr>
              <a:t>  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i</a:t>
            </a:r>
            <a:r>
              <a:rPr lang="en-US" altLang="ko-KR" b="1" dirty="0" smtClean="0">
                <a:solidFill>
                  <a:srgbClr val="555555"/>
                </a:solidFill>
              </a:rPr>
              <a:t> += 1</a:t>
            </a: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else: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en-US" altLang="ko-KR" b="1" dirty="0" smtClean="0">
                <a:solidFill>
                  <a:srgbClr val="555555"/>
                </a:solidFill>
              </a:rPr>
              <a:t>   print “EOP”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804898" y="5728454"/>
            <a:ext cx="6034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C00000"/>
                </a:solidFill>
              </a:rPr>
              <a:t>※ break</a:t>
            </a:r>
            <a:r>
              <a:rPr lang="ko-KR" altLang="en-US" b="1" dirty="0" smtClean="0">
                <a:solidFill>
                  <a:srgbClr val="C00000"/>
                </a:solidFill>
              </a:rPr>
              <a:t>로 종료된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반복문은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else block</a:t>
            </a:r>
            <a:r>
              <a:rPr lang="ko-KR" altLang="en-US" b="1" dirty="0" smtClean="0">
                <a:solidFill>
                  <a:srgbClr val="C00000"/>
                </a:solidFill>
              </a:rPr>
              <a:t>이 수행되지 않음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39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93591" y="2271835"/>
            <a:ext cx="8085631" cy="2654126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가변적인 중첩</a:t>
            </a:r>
            <a:r>
              <a:rPr lang="en-US" altLang="ko-KR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 </a:t>
            </a:r>
            <a:r>
              <a:rPr lang="ko-KR" altLang="en-US" sz="4800" b="1" spc="-50" dirty="0" err="1" smtClean="0">
                <a:latin typeface="Garamond" panose="02020404030301010803" pitchFamily="18" charset="0"/>
                <a:ea typeface="나눔고딕" pitchFamily="50" charset="-127"/>
              </a:rPr>
              <a:t>반복문</a:t>
            </a:r>
            <a:endParaRPr lang="en-US" altLang="ko-KR" sz="4800" b="1" spc="-50" dirty="0">
              <a:latin typeface="Garamond" panose="02020404030301010803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7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제어문의 활용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8300" y="1417638"/>
            <a:ext cx="87757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실제 프로그램에서는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반복문은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8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입력에 따라 가변적으로 반복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되고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하나의 반복이 아닌 </a:t>
            </a:r>
            <a:r>
              <a:rPr lang="ko-KR" altLang="en-US" sz="28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중복되어 반복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일어남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300" y="3261485"/>
            <a:ext cx="8775700" cy="1082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이러한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반복문을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가변적인 중첩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반복문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(variable nested loops)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라고 부름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70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/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연습</a:t>
            </a:r>
            <a:r>
              <a:rPr lang="en-US" altLang="ko-KR" dirty="0" smtClean="0">
                <a:latin typeface="Helvetica" panose="020B0604020202030204" pitchFamily="34" charset="0"/>
              </a:rPr>
              <a:t>] </a:t>
            </a:r>
            <a:r>
              <a:rPr lang="ko-KR" altLang="en-US" dirty="0" smtClean="0">
                <a:latin typeface="Helvetica" panose="020B0604020202030204" pitchFamily="34" charset="0"/>
              </a:rPr>
              <a:t>숫자 찾기 게임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2075280"/>
            <a:ext cx="8653780" cy="4066440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-*- coding: utf-8 -*-</a:t>
            </a: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ko-KR" sz="1600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			</a:t>
            </a:r>
            <a:r>
              <a:rPr lang="fr-FR" altLang="ko-KR" sz="1600" b="1" dirty="0" smtClean="0">
                <a:solidFill>
                  <a:srgbClr val="C00000"/>
                </a:solidFill>
              </a:rPr>
              <a:t>#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600" b="1" dirty="0" err="1" smtClean="0">
                <a:solidFill>
                  <a:srgbClr val="C00000"/>
                </a:solidFill>
              </a:rPr>
              <a:t>난수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 발생 함수 호출</a:t>
            </a:r>
            <a:endParaRPr lang="en-US" altLang="ko-KR" sz="1600" b="1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300"/>
              </a:spcAft>
            </a:pPr>
            <a:r>
              <a:rPr lang="en-US" altLang="ko-KR" sz="1600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guess_number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R" sz="1600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random.randint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(1, 100</a:t>
            </a:r>
            <a:r>
              <a:rPr lang="en-US" altLang="ko-KR" sz="1600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	</a:t>
            </a:r>
            <a:r>
              <a:rPr lang="fr-FR" altLang="ko-KR" sz="1600" b="1" dirty="0" smtClean="0">
                <a:solidFill>
                  <a:srgbClr val="C00000"/>
                </a:solidFill>
              </a:rPr>
              <a:t>#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 1~100 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사이 정수 </a:t>
            </a:r>
            <a:r>
              <a:rPr lang="ko-KR" altLang="en-US" sz="1600" b="1" dirty="0" err="1" smtClean="0">
                <a:solidFill>
                  <a:srgbClr val="C00000"/>
                </a:solidFill>
              </a:rPr>
              <a:t>난수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 발생</a:t>
            </a:r>
            <a:endParaRPr lang="en-US" altLang="ko-KR" sz="1600" b="1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"</a:t>
            </a:r>
            <a:r>
              <a:rPr lang="ko-KR" altLang="en-US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숫자를 맞춰보세요 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 ~ 100)"</a:t>
            </a:r>
          </a:p>
          <a:p>
            <a:pPr>
              <a:spcAft>
                <a:spcPts val="300"/>
              </a:spcAft>
            </a:pPr>
            <a:r>
              <a:rPr lang="en-US" altLang="ko-KR" sz="1600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users_input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R" sz="1600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600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raw_input</a:t>
            </a:r>
            <a:r>
              <a:rPr lang="en-US" altLang="ko-KR" sz="1600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())	     	</a:t>
            </a:r>
            <a:r>
              <a:rPr lang="fr-FR" altLang="ko-KR" sz="1600" b="1" dirty="0" smtClean="0">
                <a:solidFill>
                  <a:srgbClr val="C00000"/>
                </a:solidFill>
              </a:rPr>
              <a:t>#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사용자 입력을 받음</a:t>
            </a:r>
            <a:endParaRPr lang="en-US" altLang="ko-KR" sz="1600" b="1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(</a:t>
            </a:r>
            <a:r>
              <a:rPr lang="en-US" altLang="ko-KR" sz="1600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users_input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&lt;&gt; </a:t>
            </a:r>
            <a:r>
              <a:rPr lang="en-US" altLang="ko-KR" sz="1600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guess_number</a:t>
            </a:r>
            <a:r>
              <a:rPr lang="en-US" altLang="ko-KR" sz="1600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  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fr-FR" altLang="ko-KR" sz="1600" b="1" dirty="0" smtClean="0">
                <a:solidFill>
                  <a:srgbClr val="C00000"/>
                </a:solidFill>
              </a:rPr>
              <a:t>#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600" b="1" dirty="0">
                <a:solidFill>
                  <a:srgbClr val="C00000"/>
                </a:solidFill>
              </a:rPr>
              <a:t>사용자 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입력과 </a:t>
            </a:r>
            <a:r>
              <a:rPr lang="ko-KR" altLang="en-US" sz="1600" b="1" dirty="0" err="1" smtClean="0">
                <a:solidFill>
                  <a:srgbClr val="C00000"/>
                </a:solidFill>
              </a:rPr>
              <a:t>난수가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 같은지 판단</a:t>
            </a:r>
            <a:endParaRPr lang="en-US" altLang="ko-KR" sz="1600" b="1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if </a:t>
            </a:r>
            <a:r>
              <a:rPr lang="en-US" altLang="ko-KR" sz="1600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users_input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altLang="ko-KR" sz="1600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guess_number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1600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fr-FR" altLang="ko-KR" sz="1600" b="1" dirty="0" smtClean="0">
                <a:solidFill>
                  <a:srgbClr val="C00000"/>
                </a:solidFill>
              </a:rPr>
              <a:t>#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600" b="1" dirty="0">
                <a:solidFill>
                  <a:srgbClr val="C00000"/>
                </a:solidFill>
              </a:rPr>
              <a:t>사용자 입력이 클 경우</a:t>
            </a:r>
            <a:endParaRPr lang="en-US" altLang="ko-KR" sz="1600" b="1" dirty="0" smtClean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z="1600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ko-KR" altLang="en-US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숫자가 너무 </a:t>
            </a:r>
            <a:r>
              <a:rPr lang="ko-KR" altLang="en-US" sz="1600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큽니다</a:t>
            </a:r>
            <a:r>
              <a:rPr lang="en-US" altLang="ko-KR" sz="1600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endParaRPr lang="en-US" altLang="ko-KR" sz="1600" b="1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else: </a:t>
            </a:r>
            <a:r>
              <a:rPr lang="en-US" altLang="ko-KR" sz="1600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  		</a:t>
            </a:r>
            <a:r>
              <a:rPr lang="fr-FR" altLang="ko-KR" sz="1600" b="1" dirty="0" smtClean="0">
                <a:solidFill>
                  <a:srgbClr val="C00000"/>
                </a:solidFill>
              </a:rPr>
              <a:t>#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600" b="1" dirty="0">
                <a:solidFill>
                  <a:srgbClr val="C00000"/>
                </a:solidFill>
              </a:rPr>
              <a:t>사용자 입력이 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작은 경우</a:t>
            </a:r>
            <a:endParaRPr lang="en-US" altLang="ko-KR" sz="1600" b="1" dirty="0" smtClean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z="1600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ko-KR" altLang="en-US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숫자가 너무 작습니다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sz="1600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users_input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R" sz="1600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600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raw_input</a:t>
            </a:r>
            <a:r>
              <a:rPr lang="en-US" altLang="ko-KR" sz="1600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())	</a:t>
            </a:r>
            <a:r>
              <a:rPr lang="fr-FR" altLang="ko-KR" sz="1600" b="1" dirty="0" smtClean="0">
                <a:solidFill>
                  <a:srgbClr val="C00000"/>
                </a:solidFill>
              </a:rPr>
              <a:t>#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다시 사용자 입력을 받음</a:t>
            </a:r>
            <a:endParaRPr lang="en-US" altLang="ko-KR" sz="1600" b="1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else: print "</a:t>
            </a:r>
            <a:r>
              <a:rPr lang="ko-KR" altLang="en-US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정답입니다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", "</a:t>
            </a:r>
            <a:r>
              <a:rPr lang="ko-KR" altLang="en-US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입력한 숫자는 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", </a:t>
            </a:r>
            <a:r>
              <a:rPr lang="en-US" altLang="ko-KR" sz="1600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users_input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"</a:t>
            </a:r>
            <a:r>
              <a:rPr lang="ko-KR" altLang="en-US" sz="1600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입니다</a:t>
            </a:r>
            <a:r>
              <a:rPr lang="en-US" altLang="ko-KR" sz="1600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	</a:t>
            </a:r>
            <a:r>
              <a:rPr lang="fr-FR" altLang="ko-KR" sz="1600" b="1" dirty="0" smtClean="0">
                <a:solidFill>
                  <a:srgbClr val="C00000"/>
                </a:solidFill>
              </a:rPr>
              <a:t>#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종료 조건</a:t>
            </a:r>
            <a:endParaRPr lang="en-US" altLang="ko-KR" sz="1600" b="1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1~100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임의의 숫자를 맞추시오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Picture 2" descr="http://cdn.flaticon.com/png/256/24233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40" y="5429280"/>
            <a:ext cx="712440" cy="71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23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/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연습</a:t>
            </a:r>
            <a:r>
              <a:rPr lang="en-US" altLang="ko-KR" dirty="0" smtClean="0">
                <a:latin typeface="Helvetica" panose="020B0604020202030204" pitchFamily="34" charset="0"/>
              </a:rPr>
              <a:t>] </a:t>
            </a:r>
            <a:r>
              <a:rPr lang="ko-KR" altLang="en-US" dirty="0" smtClean="0">
                <a:latin typeface="Helvetica" panose="020B0604020202030204" pitchFamily="34" charset="0"/>
              </a:rPr>
              <a:t>연속적인 구구단 입력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2075280"/>
            <a:ext cx="8653780" cy="3991691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ko-KR" altLang="en-US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구구단 </a:t>
            </a:r>
            <a:r>
              <a:rPr lang="ko-KR" altLang="en-US" sz="1600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몇단을</a:t>
            </a:r>
            <a:r>
              <a:rPr lang="ko-KR" altLang="en-US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계산할까요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(1~9)?</a:t>
            </a: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>
              <a:spcAft>
                <a:spcPts val="300"/>
              </a:spcAft>
            </a:pPr>
            <a:r>
              <a:rPr lang="ko-KR" altLang="en-US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구구단 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ko-KR" altLang="en-US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단을 계산합니다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X 1 = 5</a:t>
            </a: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X 2 = 10</a:t>
            </a: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X 3 = 15</a:t>
            </a:r>
          </a:p>
          <a:p>
            <a:pPr>
              <a:spcAft>
                <a:spcPts val="300"/>
              </a:spcAft>
            </a:pPr>
            <a:r>
              <a:rPr lang="en-US" altLang="ko-KR" sz="1600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…..</a:t>
            </a:r>
          </a:p>
          <a:p>
            <a:pPr>
              <a:spcAft>
                <a:spcPts val="300"/>
              </a:spcAft>
            </a:pPr>
            <a:r>
              <a:rPr lang="en-US" altLang="ko-KR" sz="1600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8 = 40</a:t>
            </a: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X 9 = 45</a:t>
            </a:r>
          </a:p>
          <a:p>
            <a:pPr>
              <a:spcAft>
                <a:spcPts val="300"/>
              </a:spcAft>
            </a:pPr>
            <a:r>
              <a:rPr lang="ko-KR" altLang="en-US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구구단 </a:t>
            </a:r>
            <a:r>
              <a:rPr lang="ko-KR" altLang="en-US" sz="1600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몇단을</a:t>
            </a:r>
            <a:r>
              <a:rPr lang="ko-KR" altLang="en-US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계산할까요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(1~9)?</a:t>
            </a: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>
              <a:spcAft>
                <a:spcPts val="300"/>
              </a:spcAft>
            </a:pPr>
            <a:r>
              <a:rPr lang="en-US" altLang="ko-KR" sz="1600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ko-KR" sz="1600" b="1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300"/>
              </a:spcAft>
            </a:pPr>
            <a:r>
              <a:rPr lang="ko-KR" altLang="en-US" sz="1600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구구단 </a:t>
            </a:r>
            <a:r>
              <a:rPr lang="ko-KR" altLang="en-US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게임을 종료합니다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1~9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입력받아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구구단을 출력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0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입력시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종료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659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/>
          <a:lstStyle/>
          <a:p>
            <a:r>
              <a:rPr lang="en-US" altLang="ko-KR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정답</a:t>
            </a:r>
            <a:r>
              <a:rPr lang="en-US" altLang="ko-KR" dirty="0" smtClean="0">
                <a:latin typeface="Helvetica" panose="020B0604020202030204" pitchFamily="34" charset="0"/>
              </a:rPr>
              <a:t>] </a:t>
            </a:r>
            <a:r>
              <a:rPr lang="ko-KR" altLang="en-US" dirty="0" smtClean="0">
                <a:latin typeface="Helvetica" panose="020B0604020202030204" pitchFamily="34" charset="0"/>
              </a:rPr>
              <a:t>연속적인 구구단 입력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1509486"/>
            <a:ext cx="8653780" cy="4557485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-*- coding: utf-8 -*-</a:t>
            </a:r>
          </a:p>
          <a:p>
            <a:pPr>
              <a:spcAft>
                <a:spcPts val="300"/>
              </a:spcAft>
            </a:pPr>
            <a:endParaRPr lang="en-US" altLang="ko-KR" sz="1600" b="1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"</a:t>
            </a:r>
            <a:r>
              <a:rPr lang="ko-KR" altLang="en-US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구구단 </a:t>
            </a:r>
            <a:r>
              <a:rPr lang="ko-KR" altLang="en-US" sz="1600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몇단을</a:t>
            </a:r>
            <a:r>
              <a:rPr lang="ko-KR" altLang="en-US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계산할까요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(1~9)?"</a:t>
            </a: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1</a:t>
            </a: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(x &lt;&gt; 0):</a:t>
            </a: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x = </a:t>
            </a:r>
            <a:r>
              <a:rPr lang="en-US" altLang="ko-KR" sz="1600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600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raw_input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if x == 0: break</a:t>
            </a: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if not(1 &lt;= x &lt;= 9):</a:t>
            </a: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print "</a:t>
            </a:r>
            <a:r>
              <a:rPr lang="ko-KR" altLang="en-US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잘못 입력하셨습니다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", "1</a:t>
            </a:r>
            <a:r>
              <a:rPr lang="ko-KR" altLang="en-US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부터 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ko-KR" altLang="en-US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사이 숫자를 입력해주세요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continue</a:t>
            </a: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else:</a:t>
            </a: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print "</a:t>
            </a:r>
            <a:r>
              <a:rPr lang="ko-KR" altLang="en-US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구구단 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+ </a:t>
            </a:r>
            <a:r>
              <a:rPr lang="en-US" altLang="ko-KR" sz="1600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(x) +"</a:t>
            </a:r>
            <a:r>
              <a:rPr lang="ko-KR" altLang="en-US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단을 계산합니다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."</a:t>
            </a: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for </a:t>
            </a:r>
            <a:r>
              <a:rPr lang="en-US" altLang="ko-KR" sz="1600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range(1,10):</a:t>
            </a: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print </a:t>
            </a:r>
            <a:r>
              <a:rPr lang="en-US" altLang="ko-KR" sz="1600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(x) + " X " + </a:t>
            </a:r>
            <a:r>
              <a:rPr lang="en-US" altLang="ko-KR" sz="1600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600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" = " + </a:t>
            </a:r>
            <a:r>
              <a:rPr lang="en-US" altLang="ko-KR" sz="1600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(x*</a:t>
            </a:r>
            <a:r>
              <a:rPr lang="en-US" altLang="ko-KR" sz="1600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print "</a:t>
            </a:r>
            <a:r>
              <a:rPr lang="ko-KR" altLang="en-US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구구단 </a:t>
            </a:r>
            <a:r>
              <a:rPr lang="ko-KR" altLang="en-US" sz="1600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몇단을</a:t>
            </a:r>
            <a:r>
              <a:rPr lang="ko-KR" altLang="en-US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계산할까요</a:t>
            </a: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(1~9)?"</a:t>
            </a: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"</a:t>
            </a:r>
            <a:r>
              <a:rPr lang="ko-KR" altLang="en-US" sz="1600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구구단 게임을 종료합니다</a:t>
            </a:r>
            <a:r>
              <a:rPr lang="en-US" altLang="ko-KR" sz="1600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US" altLang="ko-KR" sz="1600" b="1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오른쪽 대괄호 2"/>
          <p:cNvSpPr/>
          <p:nvPr/>
        </p:nvSpPr>
        <p:spPr>
          <a:xfrm>
            <a:off x="6473371" y="2772229"/>
            <a:ext cx="783772" cy="2917371"/>
          </a:xfrm>
          <a:prstGeom prst="righ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대괄호 6"/>
          <p:cNvSpPr/>
          <p:nvPr/>
        </p:nvSpPr>
        <p:spPr>
          <a:xfrm>
            <a:off x="5065485" y="4992915"/>
            <a:ext cx="253275" cy="432525"/>
          </a:xfrm>
          <a:prstGeom prst="righ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26925" y="1656194"/>
            <a:ext cx="2214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전체 </a:t>
            </a:r>
            <a:r>
              <a:rPr lang="en-US" altLang="ko-KR" b="1" dirty="0" smtClean="0"/>
              <a:t>loop</a:t>
            </a:r>
          </a:p>
          <a:p>
            <a:r>
              <a:rPr lang="en-US" altLang="ko-KR" dirty="0" smtClean="0"/>
              <a:t>0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입력될때까지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게임이 실행됨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23393" y="4325538"/>
            <a:ext cx="2214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구구단 </a:t>
            </a:r>
            <a:r>
              <a:rPr lang="en-US" altLang="ko-KR" b="1" dirty="0" smtClean="0"/>
              <a:t>loop</a:t>
            </a:r>
          </a:p>
          <a:p>
            <a:r>
              <a:rPr lang="ko-KR" altLang="en-US" dirty="0" smtClean="0"/>
              <a:t>구구단 계산용 </a:t>
            </a:r>
            <a:r>
              <a:rPr lang="en-US" altLang="ko-KR" dirty="0" smtClean="0"/>
              <a:t>loop</a:t>
            </a:r>
            <a:endParaRPr lang="ko-KR" altLang="en-US" dirty="0"/>
          </a:p>
        </p:txBody>
      </p:sp>
      <p:pic>
        <p:nvPicPr>
          <p:cNvPr id="8" name="Picture 2" descr="http://cdn.flaticon.com/png/256/24233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40" y="5333380"/>
            <a:ext cx="712440" cy="71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73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93591" y="2271835"/>
            <a:ext cx="8085631" cy="2654126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Loop Makeup</a:t>
            </a:r>
            <a:endParaRPr lang="en-US" altLang="ko-KR" sz="4800" b="1" spc="-50" dirty="0">
              <a:latin typeface="Garamond" panose="02020404030301010803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67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68300" y="259397"/>
            <a:ext cx="8394700" cy="2100625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55555"/>
                </a:solidFill>
              </a:rPr>
              <a:t>sentence = "I love you"</a:t>
            </a:r>
          </a:p>
          <a:p>
            <a:pPr>
              <a:spcAft>
                <a:spcPts val="600"/>
              </a:spcAft>
            </a:pPr>
            <a:r>
              <a:rPr lang="en-US" altLang="ko-KR" b="1" dirty="0" err="1">
                <a:solidFill>
                  <a:srgbClr val="555555"/>
                </a:solidFill>
              </a:rPr>
              <a:t>reverse_sentence</a:t>
            </a:r>
            <a:r>
              <a:rPr lang="en-US" altLang="ko-KR" b="1" dirty="0">
                <a:solidFill>
                  <a:srgbClr val="555555"/>
                </a:solidFill>
              </a:rPr>
              <a:t> = </a:t>
            </a:r>
            <a:r>
              <a:rPr lang="en-US" altLang="ko-KR" b="1" dirty="0" smtClean="0">
                <a:solidFill>
                  <a:srgbClr val="555555"/>
                </a:solidFill>
              </a:rPr>
              <a:t>''</a:t>
            </a:r>
            <a:endParaRPr lang="ko-KR" altLang="en-US" b="1" dirty="0">
              <a:solidFill>
                <a:srgbClr val="555555"/>
              </a:solidFill>
            </a:endParaRPr>
          </a:p>
          <a:p>
            <a:r>
              <a:rPr lang="en-US" altLang="ko-KR" b="1" dirty="0">
                <a:solidFill>
                  <a:srgbClr val="555555"/>
                </a:solidFill>
              </a:rPr>
              <a:t>for char in </a:t>
            </a:r>
            <a:r>
              <a:rPr lang="en-US" altLang="ko-KR" b="1" dirty="0" smtClean="0">
                <a:solidFill>
                  <a:srgbClr val="555555"/>
                </a:solidFill>
              </a:rPr>
              <a:t>sentence: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en-US" altLang="ko-KR" b="1" dirty="0" smtClean="0">
                <a:solidFill>
                  <a:srgbClr val="555555"/>
                </a:solidFill>
              </a:rPr>
              <a:t> 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reverse_sentence</a:t>
            </a:r>
            <a:r>
              <a:rPr lang="en-US" altLang="ko-KR" b="1" dirty="0" smtClean="0">
                <a:solidFill>
                  <a:srgbClr val="555555"/>
                </a:solidFill>
              </a:rPr>
              <a:t> </a:t>
            </a:r>
            <a:r>
              <a:rPr lang="en-US" altLang="ko-KR" b="1" dirty="0">
                <a:solidFill>
                  <a:srgbClr val="555555"/>
                </a:solidFill>
              </a:rPr>
              <a:t>= char +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reverse_sentence</a:t>
            </a:r>
            <a:endParaRPr lang="ko-KR" altLang="en-US" b="1" dirty="0">
              <a:solidFill>
                <a:srgbClr val="555555"/>
              </a:solidFill>
            </a:endParaRPr>
          </a:p>
          <a:p>
            <a:r>
              <a:rPr lang="en-US" altLang="ko-KR" b="1" dirty="0">
                <a:solidFill>
                  <a:srgbClr val="555555"/>
                </a:solidFill>
              </a:rPr>
              <a:t>print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reverse_sentence</a:t>
            </a:r>
            <a:endParaRPr lang="ko-KR" altLang="en-US" b="1" dirty="0">
              <a:solidFill>
                <a:srgbClr val="555555"/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368300" y="2360022"/>
            <a:ext cx="7125426" cy="369332"/>
            <a:chOff x="368300" y="3283131"/>
            <a:chExt cx="7125426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1650759" y="3283131"/>
              <a:ext cx="2226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u="sng" dirty="0" smtClean="0"/>
                <a:t>reverse_sentence</a:t>
              </a:r>
              <a:r>
                <a:rPr lang="en-US" altLang="ko-KR" b="1" u="sng" baseline="30000" dirty="0" smtClean="0"/>
                <a:t>1</a:t>
              </a:r>
              <a:endParaRPr lang="ko-KR" altLang="en-US" b="1" u="sng" baseline="300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68300" y="3283131"/>
              <a:ext cx="1071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u="sng" dirty="0" smtClean="0"/>
                <a:t>Loop</a:t>
              </a:r>
              <a:endParaRPr lang="ko-KR" altLang="en-US" b="1" u="sng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27075" y="3283131"/>
              <a:ext cx="9666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u="sng" dirty="0" smtClean="0"/>
                <a:t>char</a:t>
              </a:r>
              <a:endParaRPr lang="ko-KR" altLang="en-US" b="1" u="sng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88917" y="3283131"/>
              <a:ext cx="2226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u="sng" smtClean="0"/>
                <a:t>reverse_sentence</a:t>
              </a:r>
              <a:r>
                <a:rPr lang="en-US" altLang="ko-KR" b="1" u="sng" baseline="30000" smtClean="0"/>
                <a:t>2</a:t>
              </a:r>
              <a:endParaRPr lang="ko-KR" altLang="en-US" b="1" u="sng" baseline="300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68295" y="2645112"/>
            <a:ext cx="47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0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870424" y="2645112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116638" y="2645112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I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68295" y="3036096"/>
            <a:ext cx="47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870424" y="3036096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I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308582" y="3036096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I 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68295" y="3427080"/>
            <a:ext cx="47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870424" y="3427080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I 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308582" y="3427080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I l</a:t>
            </a: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116638" y="3427080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l</a:t>
            </a: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68295" y="3818064"/>
            <a:ext cx="47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1870424" y="3818064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I l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308582" y="3818064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I lo</a:t>
            </a:r>
            <a:endParaRPr lang="ko-KR" alt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116638" y="3818064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o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66930" y="4209048"/>
            <a:ext cx="47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869059" y="4209048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I lo</a:t>
            </a:r>
            <a:endParaRPr lang="ko-KR" alt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07217" y="4209048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I </a:t>
            </a:r>
            <a:r>
              <a:rPr lang="en-US" altLang="ko-KR" b="1" dirty="0" err="1" smtClean="0"/>
              <a:t>lov</a:t>
            </a:r>
            <a:endParaRPr lang="ko-KR" alt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6115273" y="4209048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v</a:t>
            </a:r>
            <a:endParaRPr lang="ko-KR" alt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668295" y="4600032"/>
            <a:ext cx="47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870424" y="4600032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I </a:t>
            </a:r>
            <a:r>
              <a:rPr lang="en-US" altLang="ko-KR" b="1" dirty="0" err="1" smtClean="0"/>
              <a:t>lov</a:t>
            </a:r>
            <a:endParaRPr lang="ko-KR" alt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4308582" y="4600032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I love</a:t>
            </a:r>
            <a:endParaRPr lang="ko-KR" alt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6116638" y="4600032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e</a:t>
            </a:r>
            <a:endParaRPr lang="ko-KR" alt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668295" y="4991016"/>
            <a:ext cx="47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6</a:t>
            </a:r>
            <a:endParaRPr lang="ko-KR" altLang="en-US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1870424" y="4991016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I love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4308582" y="4991016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I love </a:t>
            </a:r>
            <a:endParaRPr lang="ko-KR" alt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68295" y="5382000"/>
            <a:ext cx="47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1870424" y="5382000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I love </a:t>
            </a:r>
            <a:endParaRPr lang="ko-KR" alt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4308582" y="5382000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I love y</a:t>
            </a:r>
            <a:endParaRPr lang="ko-KR" alt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116638" y="5382000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y</a:t>
            </a:r>
            <a:endParaRPr lang="ko-KR" alt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668295" y="5772984"/>
            <a:ext cx="47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8</a:t>
            </a:r>
            <a:endParaRPr lang="ko-KR" alt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870424" y="5772984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I love y</a:t>
            </a:r>
            <a:endParaRPr lang="ko-KR" alt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4308582" y="5772984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I love </a:t>
            </a:r>
            <a:r>
              <a:rPr lang="en-US" altLang="ko-KR" b="1" dirty="0" err="1" smtClean="0"/>
              <a:t>yo</a:t>
            </a:r>
            <a:endParaRPr lang="ko-KR" alt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6116638" y="5772984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o</a:t>
            </a:r>
            <a:endParaRPr lang="ko-KR" altLang="en-US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666930" y="6163972"/>
            <a:ext cx="47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9</a:t>
            </a:r>
            <a:endParaRPr lang="ko-KR" altLang="en-US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1869059" y="6163972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I love </a:t>
            </a:r>
            <a:r>
              <a:rPr lang="en-US" altLang="ko-KR" b="1" dirty="0" err="1" smtClean="0"/>
              <a:t>yo</a:t>
            </a:r>
            <a:endParaRPr lang="ko-KR" alt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4307217" y="6163972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I love you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6115273" y="6163972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u</a:t>
            </a:r>
            <a:endParaRPr lang="ko-KR" altLang="en-US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4308582" y="2645112"/>
            <a:ext cx="17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I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6673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  <p:bldP spid="23" grpId="0"/>
      <p:bldP spid="24" grpId="0"/>
      <p:bldP spid="27" grpId="0"/>
      <p:bldP spid="28" grpId="0"/>
      <p:bldP spid="29" grpId="0"/>
      <p:bldP spid="30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2" grpId="0"/>
      <p:bldP spid="43" grpId="0"/>
      <p:bldP spid="44" grpId="0"/>
      <p:bldP spid="45" grpId="0"/>
      <p:bldP spid="47" grpId="0"/>
      <p:bldP spid="48" grpId="0"/>
      <p:bldP spid="49" grpId="0"/>
      <p:bldP spid="52" grpId="0"/>
      <p:bldP spid="53" grpId="0"/>
      <p:bldP spid="54" grpId="0"/>
      <p:bldP spid="55" grpId="0"/>
      <p:bldP spid="57" grpId="0"/>
      <p:bldP spid="58" grpId="0"/>
      <p:bldP spid="59" grpId="0"/>
      <p:bldP spid="60" grpId="0"/>
      <p:bldP spid="62" grpId="0"/>
      <p:bldP spid="63" grpId="0"/>
      <p:bldP spid="64" grpId="0"/>
      <p:bldP spid="65" grpId="0"/>
      <p:bldP spid="96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68300" y="259397"/>
            <a:ext cx="4003403" cy="2361883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rgbClr val="555555"/>
                </a:solidFill>
              </a:rPr>
              <a:t>decimal = 10</a:t>
            </a: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result = ‘’</a:t>
            </a:r>
          </a:p>
          <a:p>
            <a:r>
              <a:rPr lang="en-US" altLang="ko-KR" b="1" dirty="0" smtClean="0">
                <a:solidFill>
                  <a:srgbClr val="555555"/>
                </a:solidFill>
              </a:rPr>
              <a:t>while (decimal &gt; 0):</a:t>
            </a:r>
          </a:p>
          <a:p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en-US" altLang="ko-KR" b="1" dirty="0" smtClean="0">
                <a:solidFill>
                  <a:srgbClr val="555555"/>
                </a:solidFill>
              </a:rPr>
              <a:t>   remainder = decimal % 2</a:t>
            </a:r>
          </a:p>
          <a:p>
            <a:r>
              <a:rPr lang="en-US" altLang="ko-KR" b="1" dirty="0" smtClean="0">
                <a:solidFill>
                  <a:srgbClr val="555555"/>
                </a:solidFill>
              </a:rPr>
              <a:t>    decimal = </a:t>
            </a:r>
            <a:r>
              <a:rPr lang="en-US" altLang="ko-KR" b="1" dirty="0">
                <a:solidFill>
                  <a:srgbClr val="555555"/>
                </a:solidFill>
              </a:rPr>
              <a:t>decimal /</a:t>
            </a:r>
            <a:r>
              <a:rPr lang="en-US" altLang="ko-KR" b="1" dirty="0" smtClean="0">
                <a:solidFill>
                  <a:srgbClr val="555555"/>
                </a:solidFill>
              </a:rPr>
              <a:t> 2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en-US" altLang="ko-KR" b="1" dirty="0" smtClean="0">
                <a:solidFill>
                  <a:srgbClr val="555555"/>
                </a:solidFill>
              </a:rPr>
              <a:t>   result =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str</a:t>
            </a:r>
            <a:r>
              <a:rPr lang="en-US" altLang="ko-KR" b="1" dirty="0" smtClean="0">
                <a:solidFill>
                  <a:srgbClr val="555555"/>
                </a:solidFill>
              </a:rPr>
              <a:t>(remainder) + result</a:t>
            </a:r>
          </a:p>
          <a:p>
            <a:r>
              <a:rPr lang="en-US" altLang="ko-KR" b="1" dirty="0" smtClean="0">
                <a:solidFill>
                  <a:srgbClr val="555555"/>
                </a:solidFill>
              </a:rPr>
              <a:t>print result</a:t>
            </a:r>
            <a:endParaRPr lang="ko-KR" altLang="en-US" b="1" dirty="0">
              <a:solidFill>
                <a:srgbClr val="55555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8320" y="796052"/>
            <a:ext cx="56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10</a:t>
            </a:r>
            <a:endParaRPr lang="ko-KR" alt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5608320" y="1234929"/>
            <a:ext cx="56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5</a:t>
            </a:r>
            <a:endParaRPr lang="ko-KR" alt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5608320" y="1673806"/>
            <a:ext cx="56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5608320" y="2112684"/>
            <a:ext cx="56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6069874" y="726380"/>
            <a:ext cx="47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…</a:t>
            </a:r>
            <a:endParaRPr lang="ko-KR" altLang="en-US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6069874" y="1165384"/>
            <a:ext cx="47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…</a:t>
            </a:r>
            <a:endParaRPr lang="ko-KR" alt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6069874" y="1597219"/>
            <a:ext cx="47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…</a:t>
            </a:r>
            <a:endParaRPr lang="ko-KR" alt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6400800" y="796052"/>
            <a:ext cx="56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0</a:t>
            </a:r>
            <a:endParaRPr lang="ko-KR" altLang="en-US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6400800" y="1234929"/>
            <a:ext cx="56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6400800" y="1673806"/>
            <a:ext cx="56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0</a:t>
            </a:r>
            <a:endParaRPr lang="ko-KR" altLang="en-US" b="1" dirty="0"/>
          </a:p>
        </p:txBody>
      </p:sp>
      <p:sp>
        <p:nvSpPr>
          <p:cNvPr id="15" name="1/2 액자 14"/>
          <p:cNvSpPr/>
          <p:nvPr/>
        </p:nvSpPr>
        <p:spPr>
          <a:xfrm rot="10800000" flipH="1">
            <a:off x="5608320" y="865722"/>
            <a:ext cx="487680" cy="299662"/>
          </a:xfrm>
          <a:prstGeom prst="halfFrame">
            <a:avLst>
              <a:gd name="adj1" fmla="val 6504"/>
              <a:gd name="adj2" fmla="val 894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7" name="1/2 액자 76"/>
          <p:cNvSpPr/>
          <p:nvPr/>
        </p:nvSpPr>
        <p:spPr>
          <a:xfrm rot="10800000" flipH="1">
            <a:off x="5608320" y="1304599"/>
            <a:ext cx="487680" cy="299662"/>
          </a:xfrm>
          <a:prstGeom prst="halfFrame">
            <a:avLst>
              <a:gd name="adj1" fmla="val 6504"/>
              <a:gd name="adj2" fmla="val 894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1/2 액자 77"/>
          <p:cNvSpPr/>
          <p:nvPr/>
        </p:nvSpPr>
        <p:spPr>
          <a:xfrm rot="10800000" flipH="1">
            <a:off x="5608320" y="1743476"/>
            <a:ext cx="487680" cy="299662"/>
          </a:xfrm>
          <a:prstGeom prst="halfFrame">
            <a:avLst>
              <a:gd name="adj1" fmla="val 6504"/>
              <a:gd name="adj2" fmla="val 894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1/2 액자 83"/>
          <p:cNvSpPr/>
          <p:nvPr/>
        </p:nvSpPr>
        <p:spPr>
          <a:xfrm rot="10800000" flipH="1">
            <a:off x="5617028" y="2147519"/>
            <a:ext cx="487680" cy="299662"/>
          </a:xfrm>
          <a:prstGeom prst="halfFrame">
            <a:avLst>
              <a:gd name="adj1" fmla="val 6504"/>
              <a:gd name="adj2" fmla="val 894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155474" y="796052"/>
            <a:ext cx="56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5155474" y="1269763"/>
            <a:ext cx="56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5155474" y="1668546"/>
            <a:ext cx="56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5155474" y="2112683"/>
            <a:ext cx="56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529942" y="255676"/>
            <a:ext cx="1101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smtClean="0"/>
              <a:t>수</a:t>
            </a:r>
            <a:r>
              <a:rPr lang="ko-KR" altLang="en-US" b="1" u="sng" dirty="0"/>
              <a:t>식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650759" y="2729354"/>
            <a:ext cx="134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 smtClean="0"/>
              <a:t>decimal</a:t>
            </a:r>
            <a:r>
              <a:rPr lang="en-US" altLang="ko-KR" b="1" u="sng" baseline="30000" dirty="0" smtClean="0"/>
              <a:t>1</a:t>
            </a:r>
            <a:endParaRPr lang="ko-KR" altLang="en-US" b="1" u="sng" baseline="30000" dirty="0"/>
          </a:p>
        </p:txBody>
      </p:sp>
      <p:sp>
        <p:nvSpPr>
          <p:cNvPr id="91" name="TextBox 90"/>
          <p:cNvSpPr txBox="1"/>
          <p:nvPr/>
        </p:nvSpPr>
        <p:spPr>
          <a:xfrm>
            <a:off x="368300" y="2729354"/>
            <a:ext cx="1071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 smtClean="0"/>
              <a:t>Loop</a:t>
            </a:r>
            <a:endParaRPr lang="ko-KR" altLang="en-US" b="1" u="sng" dirty="0"/>
          </a:p>
        </p:txBody>
      </p:sp>
      <p:sp>
        <p:nvSpPr>
          <p:cNvPr id="92" name="TextBox 91"/>
          <p:cNvSpPr txBox="1"/>
          <p:nvPr/>
        </p:nvSpPr>
        <p:spPr>
          <a:xfrm>
            <a:off x="3000344" y="2729354"/>
            <a:ext cx="1371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 smtClean="0"/>
              <a:t>remainder</a:t>
            </a:r>
            <a:endParaRPr lang="ko-KR" altLang="en-US" b="1" u="sng" dirty="0"/>
          </a:p>
        </p:txBody>
      </p:sp>
      <p:sp>
        <p:nvSpPr>
          <p:cNvPr id="93" name="TextBox 92"/>
          <p:cNvSpPr txBox="1"/>
          <p:nvPr/>
        </p:nvSpPr>
        <p:spPr>
          <a:xfrm>
            <a:off x="4654975" y="2729354"/>
            <a:ext cx="134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 smtClean="0"/>
              <a:t>decimal</a:t>
            </a:r>
            <a:r>
              <a:rPr lang="en-US" altLang="ko-KR" b="1" u="sng" baseline="30000" dirty="0" smtClean="0"/>
              <a:t>2</a:t>
            </a:r>
            <a:endParaRPr lang="ko-KR" altLang="en-US" b="1" u="sng" baseline="30000" dirty="0"/>
          </a:p>
        </p:txBody>
      </p:sp>
      <p:sp>
        <p:nvSpPr>
          <p:cNvPr id="94" name="TextBox 93"/>
          <p:cNvSpPr txBox="1"/>
          <p:nvPr/>
        </p:nvSpPr>
        <p:spPr>
          <a:xfrm>
            <a:off x="6174377" y="2729354"/>
            <a:ext cx="134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 smtClean="0"/>
              <a:t>result</a:t>
            </a:r>
            <a:r>
              <a:rPr lang="en-US" altLang="ko-KR" b="1" u="sng" baseline="30000" dirty="0" smtClean="0"/>
              <a:t>1</a:t>
            </a:r>
            <a:endParaRPr lang="ko-KR" altLang="en-US" b="1" u="sng" baseline="30000" dirty="0"/>
          </a:p>
        </p:txBody>
      </p:sp>
      <p:sp>
        <p:nvSpPr>
          <p:cNvPr id="28" name="TextBox 27"/>
          <p:cNvSpPr txBox="1"/>
          <p:nvPr/>
        </p:nvSpPr>
        <p:spPr>
          <a:xfrm>
            <a:off x="668295" y="3068190"/>
            <a:ext cx="47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0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869743" y="3068190"/>
            <a:ext cx="9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10</a:t>
            </a: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3194744" y="3068190"/>
            <a:ext cx="9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0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824792" y="3068190"/>
            <a:ext cx="9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7523962" y="2729354"/>
            <a:ext cx="134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 smtClean="0"/>
              <a:t>result</a:t>
            </a:r>
            <a:r>
              <a:rPr lang="en-US" altLang="ko-KR" b="1" u="sng" baseline="30000" dirty="0" smtClean="0"/>
              <a:t>2</a:t>
            </a:r>
            <a:endParaRPr lang="ko-KR" altLang="en-US" b="1" u="sng" baseline="30000" dirty="0"/>
          </a:p>
        </p:txBody>
      </p:sp>
      <p:sp>
        <p:nvSpPr>
          <p:cNvPr id="36" name="TextBox 35"/>
          <p:cNvSpPr txBox="1"/>
          <p:nvPr/>
        </p:nvSpPr>
        <p:spPr>
          <a:xfrm>
            <a:off x="7718361" y="3068190"/>
            <a:ext cx="9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0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68295" y="3640105"/>
            <a:ext cx="47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869743" y="3640105"/>
            <a:ext cx="9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194744" y="3640105"/>
            <a:ext cx="9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824792" y="3640105"/>
            <a:ext cx="9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7718361" y="3640105"/>
            <a:ext cx="9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10</a:t>
            </a:r>
            <a:endParaRPr lang="ko-KR" alt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668295" y="4209015"/>
            <a:ext cx="47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869743" y="4209015"/>
            <a:ext cx="9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3194744" y="4209015"/>
            <a:ext cx="9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0</a:t>
            </a:r>
            <a:endParaRPr lang="ko-KR" alt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824792" y="4209015"/>
            <a:ext cx="9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718361" y="4209015"/>
            <a:ext cx="9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010</a:t>
            </a:r>
            <a:endParaRPr lang="ko-KR" alt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668295" y="4784272"/>
            <a:ext cx="47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1869743" y="4784272"/>
            <a:ext cx="9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3194743" y="4792670"/>
            <a:ext cx="9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4824792" y="4784272"/>
            <a:ext cx="9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0</a:t>
            </a:r>
            <a:endParaRPr lang="ko-KR" alt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7718361" y="4784272"/>
            <a:ext cx="9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1010</a:t>
            </a:r>
            <a:endParaRPr lang="ko-KR" alt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6368776" y="3640105"/>
            <a:ext cx="9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0</a:t>
            </a:r>
            <a:endParaRPr lang="ko-KR" altLang="en-US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6368776" y="4205168"/>
            <a:ext cx="9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10</a:t>
            </a:r>
            <a:endParaRPr lang="ko-KR" altLang="en-US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6368776" y="4792670"/>
            <a:ext cx="9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010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3459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2" grpId="0"/>
      <p:bldP spid="33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2" grpId="0"/>
      <p:bldP spid="53" grpId="0"/>
      <p:bldP spid="60" grpId="0"/>
      <p:bldP spid="62" grpId="0"/>
      <p:bldP spid="6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직사각형 3092"/>
          <p:cNvSpPr/>
          <p:nvPr/>
        </p:nvSpPr>
        <p:spPr>
          <a:xfrm>
            <a:off x="5776686" y="2554514"/>
            <a:ext cx="2986314" cy="3556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82" name="직선 화살표 연결선 81"/>
          <p:cNvCxnSpPr>
            <a:stCxn id="5" idx="3"/>
            <a:endCxn id="34" idx="1"/>
          </p:cNvCxnSpPr>
          <p:nvPr/>
        </p:nvCxnSpPr>
        <p:spPr>
          <a:xfrm>
            <a:off x="2218585" y="3135522"/>
            <a:ext cx="3571646" cy="1914868"/>
          </a:xfrm>
          <a:prstGeom prst="straightConnector1">
            <a:avLst/>
          </a:prstGeom>
          <a:ln w="38100">
            <a:solidFill>
              <a:srgbClr val="084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5" idx="3"/>
            <a:endCxn id="36" idx="1"/>
          </p:cNvCxnSpPr>
          <p:nvPr/>
        </p:nvCxnSpPr>
        <p:spPr>
          <a:xfrm>
            <a:off x="2218585" y="3135522"/>
            <a:ext cx="3571646" cy="1461170"/>
          </a:xfrm>
          <a:prstGeom prst="straightConnector1">
            <a:avLst/>
          </a:prstGeom>
          <a:ln w="38100">
            <a:solidFill>
              <a:srgbClr val="084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산업공학과의 변화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68300" y="1703388"/>
            <a:ext cx="1850285" cy="77311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산업혁명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49772" y="1703388"/>
            <a:ext cx="1850285" cy="77311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제조업</a:t>
            </a:r>
            <a:endParaRPr lang="en-US" altLang="ko-KR" sz="20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발전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31244" y="1703388"/>
            <a:ext cx="1850285" cy="77311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정보화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혁명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912715" y="1703388"/>
            <a:ext cx="1850285" cy="77311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시대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4600" y="1360488"/>
            <a:ext cx="9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1960~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705843" y="1360488"/>
            <a:ext cx="9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1990~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912715" y="1360488"/>
            <a:ext cx="9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2008~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368300" y="2628900"/>
            <a:ext cx="1850285" cy="101324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0D0D0D">
                <a:alpha val="3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ysClr val="windowText" lastClr="000000"/>
                </a:solidFill>
              </a:rPr>
              <a:t>통계학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8300" y="3826766"/>
            <a:ext cx="1850285" cy="101324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0D0D0D">
                <a:alpha val="3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ysClr val="windowText" lastClr="000000"/>
                </a:solidFill>
              </a:rPr>
              <a:t>OR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8300" y="5024631"/>
            <a:ext cx="1850285" cy="101324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0D0D0D">
                <a:alpha val="3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ysClr val="windowText" lastClr="000000"/>
                </a:solidFill>
              </a:rPr>
              <a:t>과학적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600" b="1" dirty="0" smtClean="0">
                <a:solidFill>
                  <a:sysClr val="windowText" lastClr="000000"/>
                </a:solidFill>
              </a:rPr>
              <a:t>관리</a:t>
            </a:r>
            <a:endParaRPr lang="ko-KR" alt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71000" y="2628900"/>
            <a:ext cx="6192000" cy="30600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0D0D0D">
                <a:alpha val="3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ysClr val="windowText" lastClr="000000"/>
                </a:solidFill>
              </a:rPr>
              <a:t>생산</a:t>
            </a:r>
            <a:r>
              <a:rPr lang="en-US" altLang="ko-KR" b="1" dirty="0" smtClean="0">
                <a:solidFill>
                  <a:sysClr val="windowText" lastClr="000000"/>
                </a:solidFill>
              </a:rPr>
              <a:t>/</a:t>
            </a:r>
            <a:r>
              <a:rPr lang="ko-KR" altLang="en-US" b="1" dirty="0" smtClean="0">
                <a:solidFill>
                  <a:sysClr val="windowText" lastClr="000000"/>
                </a:solidFill>
              </a:rPr>
              <a:t>공정 시스템</a:t>
            </a:r>
            <a:endParaRPr lang="en-US" altLang="ko-KR" b="1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4600" y="5172512"/>
            <a:ext cx="1850285" cy="713317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0D0D0D">
                <a:alpha val="3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ysClr val="windowText" lastClr="000000"/>
                </a:solidFill>
              </a:rPr>
              <a:t>작업</a:t>
            </a:r>
            <a:r>
              <a:rPr lang="en-US" altLang="ko-KR" b="1" dirty="0">
                <a:solidFill>
                  <a:sysClr val="windowText" lastClr="000000"/>
                </a:solidFill>
              </a:rPr>
              <a:t> </a:t>
            </a:r>
            <a:r>
              <a:rPr lang="ko-KR" altLang="en-US" b="1" dirty="0" smtClean="0">
                <a:solidFill>
                  <a:sysClr val="windowText" lastClr="000000"/>
                </a:solidFill>
              </a:rPr>
              <a:t>관리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71000" y="3989994"/>
            <a:ext cx="6192000" cy="30600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0D0D0D">
                <a:alpha val="3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ysClr val="windowText" lastClr="000000"/>
                </a:solidFill>
              </a:rPr>
              <a:t>물류 최적화 </a:t>
            </a:r>
            <a:r>
              <a:rPr lang="en-US" altLang="ko-KR" b="1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+ S. C. M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stCxn id="5" idx="3"/>
            <a:endCxn id="18" idx="1"/>
          </p:cNvCxnSpPr>
          <p:nvPr/>
        </p:nvCxnSpPr>
        <p:spPr>
          <a:xfrm flipV="1">
            <a:off x="2218585" y="2781900"/>
            <a:ext cx="352415" cy="353622"/>
          </a:xfrm>
          <a:prstGeom prst="straightConnector1">
            <a:avLst/>
          </a:prstGeom>
          <a:ln w="38100">
            <a:solidFill>
              <a:srgbClr val="084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750787" y="3536296"/>
            <a:ext cx="4012213" cy="30600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0D0D0D">
                <a:alpha val="3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ysClr val="windowText" lastClr="000000"/>
                </a:solidFill>
              </a:rPr>
              <a:t>정보 시스템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20630" y="5351088"/>
            <a:ext cx="4042370" cy="30600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0D0D0D">
                <a:alpha val="3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ysClr val="windowText" lastClr="000000"/>
                </a:solidFill>
              </a:rPr>
              <a:t>인간공학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90230" y="3082598"/>
            <a:ext cx="2972770" cy="30600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0D0D0D">
                <a:alpha val="3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ysClr val="windowText" lastClr="000000"/>
                </a:solidFill>
              </a:rPr>
              <a:t>서비스 과학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90231" y="4897390"/>
            <a:ext cx="2972770" cy="30600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0D0D0D">
                <a:alpha val="3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ysClr val="windowText" lastClr="000000"/>
                </a:solidFill>
              </a:rPr>
              <a:t>금융</a:t>
            </a:r>
            <a:r>
              <a:rPr lang="en-US" altLang="ko-KR" b="1" dirty="0">
                <a:solidFill>
                  <a:sysClr val="windowText" lastClr="000000"/>
                </a:solidFill>
              </a:rPr>
              <a:t> </a:t>
            </a:r>
            <a:r>
              <a:rPr lang="ko-KR" altLang="en-US" b="1" dirty="0" smtClean="0">
                <a:solidFill>
                  <a:sysClr val="windowText" lastClr="000000"/>
                </a:solidFill>
              </a:rPr>
              <a:t>공학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790231" y="4443692"/>
            <a:ext cx="2972770" cy="30600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0D0D0D">
                <a:alpha val="3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ysClr val="windowText" lastClr="000000"/>
                </a:solidFill>
              </a:rPr>
              <a:t>데이터 과학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739430" y="5804789"/>
            <a:ext cx="3023570" cy="30600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0D0D0D">
                <a:alpha val="3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ysClr val="windowText" lastClr="000000"/>
                </a:solidFill>
              </a:rPr>
              <a:t>HCI (UI/UX)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화살표 연결선 41"/>
          <p:cNvCxnSpPr>
            <a:stCxn id="5" idx="3"/>
            <a:endCxn id="33" idx="1"/>
          </p:cNvCxnSpPr>
          <p:nvPr/>
        </p:nvCxnSpPr>
        <p:spPr>
          <a:xfrm>
            <a:off x="2218585" y="3135522"/>
            <a:ext cx="3571645" cy="100076"/>
          </a:xfrm>
          <a:prstGeom prst="straightConnector1">
            <a:avLst/>
          </a:prstGeom>
          <a:ln w="38100">
            <a:solidFill>
              <a:srgbClr val="084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5" idx="3"/>
            <a:endCxn id="19" idx="1"/>
          </p:cNvCxnSpPr>
          <p:nvPr/>
        </p:nvCxnSpPr>
        <p:spPr>
          <a:xfrm>
            <a:off x="2218585" y="3135522"/>
            <a:ext cx="296015" cy="2393649"/>
          </a:xfrm>
          <a:prstGeom prst="straightConnector1">
            <a:avLst/>
          </a:prstGeom>
          <a:ln w="38100">
            <a:solidFill>
              <a:srgbClr val="084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5" idx="3"/>
            <a:endCxn id="31" idx="1"/>
          </p:cNvCxnSpPr>
          <p:nvPr/>
        </p:nvCxnSpPr>
        <p:spPr>
          <a:xfrm>
            <a:off x="2218585" y="3135522"/>
            <a:ext cx="2532202" cy="553774"/>
          </a:xfrm>
          <a:prstGeom prst="straightConnector1">
            <a:avLst/>
          </a:prstGeom>
          <a:ln w="38100">
            <a:solidFill>
              <a:srgbClr val="084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5" idx="3"/>
            <a:endCxn id="20" idx="1"/>
          </p:cNvCxnSpPr>
          <p:nvPr/>
        </p:nvCxnSpPr>
        <p:spPr>
          <a:xfrm>
            <a:off x="2218585" y="3135522"/>
            <a:ext cx="352415" cy="1007472"/>
          </a:xfrm>
          <a:prstGeom prst="straightConnector1">
            <a:avLst/>
          </a:prstGeom>
          <a:ln w="38100">
            <a:solidFill>
              <a:srgbClr val="084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7" idx="3"/>
            <a:endCxn id="19" idx="1"/>
          </p:cNvCxnSpPr>
          <p:nvPr/>
        </p:nvCxnSpPr>
        <p:spPr>
          <a:xfrm flipV="1">
            <a:off x="2218585" y="5529171"/>
            <a:ext cx="296015" cy="2082"/>
          </a:xfrm>
          <a:prstGeom prst="straightConnector1">
            <a:avLst/>
          </a:prstGeom>
          <a:ln w="38100">
            <a:solidFill>
              <a:srgbClr val="084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19" idx="3"/>
            <a:endCxn id="32" idx="1"/>
          </p:cNvCxnSpPr>
          <p:nvPr/>
        </p:nvCxnSpPr>
        <p:spPr>
          <a:xfrm flipV="1">
            <a:off x="4364885" y="5504088"/>
            <a:ext cx="355745" cy="25083"/>
          </a:xfrm>
          <a:prstGeom prst="straightConnector1">
            <a:avLst/>
          </a:prstGeom>
          <a:ln w="38100">
            <a:solidFill>
              <a:srgbClr val="084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19" idx="3"/>
            <a:endCxn id="37" idx="1"/>
          </p:cNvCxnSpPr>
          <p:nvPr/>
        </p:nvCxnSpPr>
        <p:spPr>
          <a:xfrm>
            <a:off x="4364885" y="5529171"/>
            <a:ext cx="1374545" cy="428618"/>
          </a:xfrm>
          <a:prstGeom prst="straightConnector1">
            <a:avLst/>
          </a:prstGeom>
          <a:ln w="38100">
            <a:solidFill>
              <a:srgbClr val="084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6" idx="3"/>
            <a:endCxn id="20" idx="1"/>
          </p:cNvCxnSpPr>
          <p:nvPr/>
        </p:nvCxnSpPr>
        <p:spPr>
          <a:xfrm flipV="1">
            <a:off x="2218585" y="4142994"/>
            <a:ext cx="352415" cy="190394"/>
          </a:xfrm>
          <a:prstGeom prst="straightConnector1">
            <a:avLst/>
          </a:prstGeom>
          <a:ln w="38100">
            <a:solidFill>
              <a:srgbClr val="084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16" idx="3"/>
            <a:endCxn id="36" idx="1"/>
          </p:cNvCxnSpPr>
          <p:nvPr/>
        </p:nvCxnSpPr>
        <p:spPr>
          <a:xfrm>
            <a:off x="2218585" y="4333388"/>
            <a:ext cx="3571646" cy="263304"/>
          </a:xfrm>
          <a:prstGeom prst="straightConnector1">
            <a:avLst/>
          </a:prstGeom>
          <a:ln w="38100">
            <a:solidFill>
              <a:srgbClr val="084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16" idx="3"/>
            <a:endCxn id="34" idx="1"/>
          </p:cNvCxnSpPr>
          <p:nvPr/>
        </p:nvCxnSpPr>
        <p:spPr>
          <a:xfrm>
            <a:off x="2218585" y="4333388"/>
            <a:ext cx="3571646" cy="717002"/>
          </a:xfrm>
          <a:prstGeom prst="straightConnector1">
            <a:avLst/>
          </a:prstGeom>
          <a:ln w="38100">
            <a:solidFill>
              <a:srgbClr val="084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16" idx="3"/>
            <a:endCxn id="18" idx="1"/>
          </p:cNvCxnSpPr>
          <p:nvPr/>
        </p:nvCxnSpPr>
        <p:spPr>
          <a:xfrm flipV="1">
            <a:off x="2218585" y="2781900"/>
            <a:ext cx="352415" cy="1551488"/>
          </a:xfrm>
          <a:prstGeom prst="straightConnector1">
            <a:avLst/>
          </a:prstGeom>
          <a:ln w="38100">
            <a:solidFill>
              <a:srgbClr val="084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Debugging Loop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8" r="56716" b="39182"/>
          <a:stretch/>
        </p:blipFill>
        <p:spPr>
          <a:xfrm>
            <a:off x="443931" y="1269240"/>
            <a:ext cx="8243437" cy="5457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00933" y="5036406"/>
            <a:ext cx="3562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Loop </a:t>
            </a:r>
            <a:r>
              <a:rPr lang="ko-KR" altLang="en-US" b="1" dirty="0" smtClean="0">
                <a:solidFill>
                  <a:srgbClr val="FF0000"/>
                </a:solidFill>
              </a:rPr>
              <a:t>내에 변수들의 값을 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Print</a:t>
            </a:r>
            <a:r>
              <a:rPr lang="ko-KR" altLang="en-US" b="1" dirty="0" smtClean="0">
                <a:solidFill>
                  <a:srgbClr val="FF0000"/>
                </a:solidFill>
              </a:rPr>
              <a:t>문으로 확인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96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Debugging Loop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" t="10379" r="44777" b="37589"/>
          <a:stretch/>
        </p:blipFill>
        <p:spPr>
          <a:xfrm>
            <a:off x="368299" y="1417638"/>
            <a:ext cx="8392393" cy="49695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5338" y="2495788"/>
            <a:ext cx="331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Loop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실행시</a:t>
            </a:r>
            <a:r>
              <a:rPr lang="ko-KR" altLang="en-US" b="1" dirty="0" smtClean="0">
                <a:solidFill>
                  <a:schemeClr val="bg1"/>
                </a:solidFill>
              </a:rPr>
              <a:t> 마다 값을 확인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5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4850" y="2362200"/>
            <a:ext cx="78295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1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30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7796" y="541368"/>
            <a:ext cx="83947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0"/>
              </a:spcAft>
            </a:pPr>
            <a:r>
              <a:rPr lang="ko-KR" altLang="en-US" sz="5400" b="1" dirty="0" err="1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파이썬</a:t>
            </a:r>
            <a:r>
              <a:rPr lang="ko-KR" altLang="en-US" sz="54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5400" b="1" dirty="0" err="1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자료형</a:t>
            </a:r>
            <a:endParaRPr lang="en-US" altLang="ko-KR" sz="5400" b="1" dirty="0" smtClean="0">
              <a:ln w="38100">
                <a:solidFill>
                  <a:srgbClr val="0D0D0D">
                    <a:alpha val="4200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3000"/>
              </a:spcAft>
            </a:pPr>
            <a:r>
              <a:rPr lang="ko-KR" altLang="en-US" sz="4400" b="1" dirty="0" err="1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ㆍ수치</a:t>
            </a:r>
            <a:r>
              <a:rPr lang="ko-KR" altLang="en-US" sz="44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 err="1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자료형</a:t>
            </a:r>
            <a:endParaRPr lang="en-US" altLang="ko-KR" sz="4400" b="1" dirty="0" smtClean="0">
              <a:ln w="38100">
                <a:solidFill>
                  <a:srgbClr val="0D0D0D">
                    <a:alpha val="4200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3000"/>
              </a:spcAft>
            </a:pPr>
            <a:r>
              <a:rPr lang="ko-KR" altLang="en-US" sz="4400" b="1" dirty="0" err="1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ㆍ문자열</a:t>
            </a:r>
            <a:endParaRPr lang="en-US" altLang="ko-KR" sz="4400" b="1" dirty="0" smtClean="0">
              <a:ln w="38100">
                <a:solidFill>
                  <a:srgbClr val="0D0D0D">
                    <a:alpha val="4200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3000"/>
              </a:spcAft>
            </a:pPr>
            <a:r>
              <a:rPr lang="ko-KR" altLang="en-US" sz="4400" b="1" dirty="0" err="1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ㆍ리스트</a:t>
            </a:r>
            <a:endParaRPr lang="en-US" altLang="ko-KR" sz="4400" b="1" dirty="0" smtClean="0">
              <a:ln w="38100">
                <a:solidFill>
                  <a:srgbClr val="0D0D0D">
                    <a:alpha val="4200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3000"/>
              </a:spcAft>
            </a:pPr>
            <a:r>
              <a:rPr lang="ko-KR" altLang="en-US" sz="4400" b="1" dirty="0" err="1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ㆍ데이터</a:t>
            </a:r>
            <a:r>
              <a:rPr lang="ko-KR" altLang="en-US" sz="44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구조 </a:t>
            </a:r>
            <a:endParaRPr lang="en-US" altLang="ko-KR" sz="4400" b="1" dirty="0">
              <a:ln w="38100">
                <a:solidFill>
                  <a:srgbClr val="0D0D0D">
                    <a:alpha val="4200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959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생각해보기</a:t>
            </a:r>
            <a:r>
              <a:rPr lang="en-US" altLang="ko-KR" dirty="0" smtClean="0">
                <a:latin typeface="Helvetica" panose="020B0604020202030204" pitchFamily="34" charset="0"/>
              </a:rPr>
              <a:t>]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8300" y="1417638"/>
            <a:ext cx="8775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“1”, 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“Hello”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 저장한 파일의 크기는 얼마일까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8300" y="2184649"/>
            <a:ext cx="8394700" cy="1327804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[</a:t>
            </a:r>
            <a:r>
              <a:rPr lang="en-US" altLang="ko-KR" b="1" dirty="0" err="1" smtClean="0">
                <a:solidFill>
                  <a:srgbClr val="555555"/>
                </a:solidFill>
              </a:rPr>
              <a:t>optimus_prime</a:t>
            </a:r>
            <a:r>
              <a:rPr lang="en-US" altLang="ko-KR" b="1" dirty="0" smtClean="0">
                <a:solidFill>
                  <a:srgbClr val="555555"/>
                </a:solidFill>
              </a:rPr>
              <a:t> </a:t>
            </a:r>
            <a:r>
              <a:rPr lang="en-US" altLang="ko-KR" b="1" dirty="0">
                <a:solidFill>
                  <a:srgbClr val="555555"/>
                </a:solidFill>
              </a:rPr>
              <a:t>5_data_type_structure]$ </a:t>
            </a:r>
            <a:r>
              <a:rPr lang="en-US" altLang="ko-KR" b="1" dirty="0" err="1">
                <a:solidFill>
                  <a:srgbClr val="555555"/>
                </a:solidFill>
              </a:rPr>
              <a:t>ls</a:t>
            </a:r>
            <a:r>
              <a:rPr lang="en-US" altLang="ko-KR" b="1" dirty="0">
                <a:solidFill>
                  <a:srgbClr val="555555"/>
                </a:solidFill>
              </a:rPr>
              <a:t> -</a:t>
            </a:r>
            <a:r>
              <a:rPr lang="en-US" altLang="ko-KR" b="1" dirty="0" err="1">
                <a:solidFill>
                  <a:srgbClr val="555555"/>
                </a:solidFill>
              </a:rPr>
              <a:t>lha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-</a:t>
            </a:r>
            <a:r>
              <a:rPr lang="en-US" altLang="ko-KR" b="1" dirty="0" err="1">
                <a:solidFill>
                  <a:srgbClr val="555555"/>
                </a:solidFill>
              </a:rPr>
              <a:t>rw</a:t>
            </a:r>
            <a:r>
              <a:rPr lang="en-US" altLang="ko-KR" b="1" dirty="0">
                <a:solidFill>
                  <a:srgbClr val="555555"/>
                </a:solidFill>
              </a:rPr>
              <a:t>-r--r--  1 </a:t>
            </a:r>
            <a:r>
              <a:rPr lang="en-US" altLang="ko-KR" b="1" dirty="0" err="1">
                <a:solidFill>
                  <a:srgbClr val="555555"/>
                </a:solidFill>
              </a:rPr>
              <a:t>optimus_prime</a:t>
            </a:r>
            <a:r>
              <a:rPr lang="en-US" altLang="ko-KR" b="1" dirty="0">
                <a:solidFill>
                  <a:srgbClr val="555555"/>
                </a:solidFill>
              </a:rPr>
              <a:t> admin    2 2014-07-30 18:53 1.txt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-</a:t>
            </a:r>
            <a:r>
              <a:rPr lang="en-US" altLang="ko-KR" b="1" dirty="0" err="1">
                <a:solidFill>
                  <a:srgbClr val="555555"/>
                </a:solidFill>
              </a:rPr>
              <a:t>rw</a:t>
            </a:r>
            <a:r>
              <a:rPr lang="en-US" altLang="ko-KR" b="1" dirty="0">
                <a:solidFill>
                  <a:srgbClr val="555555"/>
                </a:solidFill>
              </a:rPr>
              <a:t>-r--r--  1 </a:t>
            </a:r>
            <a:r>
              <a:rPr lang="en-US" altLang="ko-KR" b="1" dirty="0" err="1">
                <a:solidFill>
                  <a:srgbClr val="555555"/>
                </a:solidFill>
              </a:rPr>
              <a:t>optimus_prime</a:t>
            </a:r>
            <a:r>
              <a:rPr lang="en-US" altLang="ko-KR" b="1" dirty="0">
                <a:solidFill>
                  <a:srgbClr val="555555"/>
                </a:solidFill>
              </a:rPr>
              <a:t> admin   10 2014-07-30 18:57 </a:t>
            </a:r>
            <a:r>
              <a:rPr lang="en-US" altLang="ko-KR" b="1" dirty="0" smtClean="0">
                <a:solidFill>
                  <a:srgbClr val="555555"/>
                </a:solidFill>
              </a:rPr>
              <a:t>2.txt 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8300" y="3512453"/>
            <a:ext cx="8394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※ 1. txt :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문자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“1”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 저장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2.txt :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문자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“Hello”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300" y="4331682"/>
            <a:ext cx="87757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32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파일 용량의 차이가 날까</a:t>
            </a:r>
            <a:r>
              <a:rPr lang="en-US" altLang="ko-KR" sz="32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algn="ctr">
              <a:spcAft>
                <a:spcPts val="1200"/>
              </a:spcAft>
            </a:pPr>
            <a:r>
              <a:rPr lang="en-US" altLang="ko-KR" sz="32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32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이라는 숫자를 저장하기 위한 데이터 용량은</a:t>
            </a:r>
            <a:r>
              <a:rPr lang="en-US" altLang="ko-KR" sz="32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389120" y="2680716"/>
            <a:ext cx="3063240" cy="704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60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답</a:t>
            </a:r>
            <a:r>
              <a:rPr lang="en-US" altLang="ko-KR" dirty="0" smtClean="0">
                <a:latin typeface="Helvetica" panose="020B0604020202030204" pitchFamily="34" charset="0"/>
              </a:rPr>
              <a:t>]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8300" y="1417638"/>
            <a:ext cx="8775700" cy="444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ㆍ컴퓨터는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진수로 데이터를 저장 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ㆍ이진수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한 자릿수는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1bit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저장됨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 byte = 8 bit = 2</a:t>
            </a:r>
            <a:r>
              <a:rPr lang="en-US" altLang="ko-KR" sz="2400" b="1" baseline="30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8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= 256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까지 저장가능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진수로도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즉 한자릿수이므로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1bit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 차지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ㆍ근데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왜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1.txt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2byte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일까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(1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하나만 저장했음에도 불구하고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spcAft>
                <a:spcPts val="1000"/>
              </a:spcAft>
            </a:pP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ㆍ리눅스는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에디터로 생성된 파일 내용을 문자로 인식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ㆍ즉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은 숫자가 아닌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“1”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이라는 문자로 인식됨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ㆍ하나의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문자를 저장하기 위한 메모리 공간은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2byte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ㆍ즉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“1”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2byte, “Hello”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10byte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저장공간을 차지함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176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조금 더 알기</a:t>
            </a:r>
            <a:r>
              <a:rPr lang="en-US" altLang="ko-KR" dirty="0" smtClean="0">
                <a:latin typeface="Helvetica" panose="020B0604020202030204" pitchFamily="34" charset="0"/>
              </a:rPr>
              <a:t>]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8300" y="1417638"/>
            <a:ext cx="8775700" cy="3803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2byte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저장공간을 차지한다는 의미는 무엇인가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>
              <a:spcAft>
                <a:spcPts val="1000"/>
              </a:spcAft>
            </a:pP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2byte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16bit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이므로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400" b="1" baseline="30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= 65536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만큼의 저장공간을 차지</a:t>
            </a:r>
            <a:endParaRPr lang="en-US" altLang="ko-KR" sz="2400" b="1" baseline="30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ko-KR" altLang="en-US" sz="2400" b="1" dirty="0" err="1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컴퓨터는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문자를 직접적으로 인식 못함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indent="274638">
              <a:spcAft>
                <a:spcPts val="1000"/>
              </a:spcAft>
            </a:pPr>
            <a:r>
              <a:rPr lang="ko-KR" altLang="en-US" sz="24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데이터는 </a:t>
            </a:r>
            <a:r>
              <a:rPr lang="en-US" altLang="ko-KR" sz="24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4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진수로 인식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ㆍ이를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위해 </a:t>
            </a:r>
            <a:r>
              <a:rPr lang="en-US" altLang="ko-KR" sz="24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4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진수를 문자로 변환하는 표준 규칙을 정함 </a:t>
            </a:r>
            <a:endParaRPr lang="en-US" altLang="ko-KR" sz="2400" b="1" dirty="0" smtClean="0">
              <a:solidFill>
                <a:srgbClr val="0000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ㆍ이러한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규칙에 따라 문자를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진수로 변환하여 저장하거나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indent="274638">
              <a:spcAft>
                <a:spcPts val="1000"/>
              </a:spcAft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저장된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진수를 숫자로 변환하여 표시함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4000"/>
              </a:spcAft>
            </a:pP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ㆍ예를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들면 대문자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이진수로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1000011”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변환됨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(UTF-8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기준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122281" y="5164574"/>
            <a:ext cx="2642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i="1" dirty="0" smtClean="0"/>
              <a:t>Source: </a:t>
            </a:r>
            <a:r>
              <a:rPr lang="ko-KR" altLang="en-US" sz="1400" b="1" i="1" dirty="0" smtClean="0"/>
              <a:t>http</a:t>
            </a:r>
            <a:r>
              <a:rPr lang="ko-KR" altLang="en-US" sz="1400" b="1" i="1" dirty="0"/>
              <a:t>://goo.gl/xr4Az2</a:t>
            </a:r>
          </a:p>
        </p:txBody>
      </p:sp>
    </p:spTree>
    <p:extLst>
      <p:ext uri="{BB962C8B-B14F-4D97-AF65-F5344CB8AC3E}">
        <p14:creationId xmlns:p14="http://schemas.microsoft.com/office/powerpoint/2010/main" val="368272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프로그램 언어에서 데이터 타입 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8300" y="1417638"/>
            <a:ext cx="877570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ㆍ리눅스의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텍스트 파일과 달리 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500"/>
              </a:spcAft>
            </a:pP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 언어에서는 정수형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실수형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문자형 등으로 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타입을 구분하여 관리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ㆍ각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타입별로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메모리 공간을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할당받은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크기가 다름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0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파이썬에서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4byte, float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8byte 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ㆍ메모리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공간에 따라 표현할 수 있는 숫자범위가 다름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4byte = 32bit = 2</a:t>
            </a:r>
            <a:r>
              <a:rPr lang="en-US" altLang="ko-KR" sz="2000" b="1" baseline="30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32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4,294M = -2,147M ~ + 2.147M 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까지 표시</a:t>
            </a:r>
            <a:endParaRPr lang="en-US" altLang="ko-KR" sz="20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ㆍ데이터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타입은 메모리의 효율적 활용을 위해 매우 중요</a:t>
            </a:r>
            <a:endParaRPr lang="en-US" altLang="ko-KR" sz="2800" b="1" baseline="30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500"/>
              </a:spcAft>
            </a:pP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272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latin typeface="Helvetica" panose="020B0604020202030204" pitchFamily="34" charset="0"/>
              </a:rPr>
              <a:t>파이선에서의</a:t>
            </a:r>
            <a:r>
              <a:rPr lang="ko-KR" altLang="en-US" dirty="0" smtClean="0">
                <a:latin typeface="Helvetica" panose="020B0604020202030204" pitchFamily="34" charset="0"/>
              </a:rPr>
              <a:t> 데이터 타입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ㆍ파이썬은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long, float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타입 제공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691515" y="2110581"/>
          <a:ext cx="8071485" cy="1249680"/>
        </p:xfrm>
        <a:graphic>
          <a:graphicData uri="http://schemas.openxmlformats.org/drawingml/2006/table">
            <a:tbl>
              <a:tblPr/>
              <a:tblGrid>
                <a:gridCol w="1313963"/>
                <a:gridCol w="1313963"/>
                <a:gridCol w="2064798"/>
                <a:gridCol w="3378761"/>
              </a:tblGrid>
              <a:tr h="249595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종류</a:t>
                      </a:r>
                      <a:endParaRPr lang="ko-KR" altLang="en-US" b="0" i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타입</a:t>
                      </a:r>
                      <a:endParaRPr lang="ko-KR" altLang="en-US" b="0" i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크기</a:t>
                      </a:r>
                      <a:endParaRPr lang="ko-KR" altLang="en-US" b="0" i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표현 범위</a:t>
                      </a:r>
                      <a:endParaRPr lang="ko-KR" altLang="en-US" b="0" i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49595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b="0" i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 정수형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</a:t>
                      </a:r>
                      <a:r>
                        <a:rPr lang="en-US" b="0" i="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바이트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</a:t>
                      </a:r>
                      <a:r>
                        <a:rPr lang="en-US" altLang="ko-KR" b="0" i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-2</a:t>
                      </a:r>
                      <a:r>
                        <a:rPr lang="en-US" altLang="ko-KR" b="0" i="0" baseline="300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31 </a:t>
                      </a:r>
                      <a:r>
                        <a:rPr lang="en-US" altLang="ko-KR" b="0" i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 2</a:t>
                      </a:r>
                      <a:r>
                        <a:rPr lang="en-US" altLang="ko-KR" b="0" i="0" baseline="300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</a:t>
                      </a:r>
                      <a:r>
                        <a:rPr lang="en-US" altLang="ko-KR" b="0" i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9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long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무제한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무제한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9595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 실수형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float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</a:t>
                      </a:r>
                      <a:r>
                        <a:rPr lang="en-US" altLang="ko-KR" b="0" i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ko-KR" altLang="en-US" b="0" i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바이트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약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en-US" altLang="ko-KR" b="0" i="0" baseline="300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-308 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 10</a:t>
                      </a:r>
                      <a:r>
                        <a:rPr lang="en-US" altLang="ko-KR" b="0" i="0" baseline="300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+308</a:t>
                      </a:r>
                      <a:endParaRPr lang="ko-KR" altLang="en-US" b="0" i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4663440" y="3411974"/>
            <a:ext cx="4099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i="1" dirty="0" smtClean="0"/>
              <a:t>Source: </a:t>
            </a:r>
            <a:r>
              <a:rPr lang="ko-KR" altLang="en-US" i="1" dirty="0" smtClean="0"/>
              <a:t>http</a:t>
            </a:r>
            <a:r>
              <a:rPr lang="ko-KR" altLang="en-US" i="1" dirty="0"/>
              <a:t>://goo.gl/jbQxnd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68300" y="3947478"/>
            <a:ext cx="8775700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ㆍ각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 타입의 사용자가 지정해주지 않아도 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500"/>
              </a:spcAft>
            </a:pP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실행시간에 동적으로 결정됨 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(Dynamic typing)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8300" y="5106229"/>
            <a:ext cx="8775700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ㆍ파이썬은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 타입의 효율적 활용을 위해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고수준의 데이터 구조를 제공함 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93591" y="2271835"/>
            <a:ext cx="8085631" cy="2654126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수치 </a:t>
            </a:r>
            <a:r>
              <a:rPr lang="ko-KR" altLang="en-US" sz="4800" b="1" spc="-50" dirty="0" err="1" smtClean="0">
                <a:latin typeface="Garamond" panose="02020404030301010803" pitchFamily="18" charset="0"/>
                <a:ea typeface="나눔고딕" pitchFamily="50" charset="-127"/>
              </a:rPr>
              <a:t>자료형</a:t>
            </a:r>
            <a:endParaRPr lang="en-US" altLang="ko-KR" sz="4800" b="1" spc="-50" dirty="0">
              <a:latin typeface="Garamond" panose="02020404030301010803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257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Modern Industrial Engineering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68300" y="1509078"/>
            <a:ext cx="8383755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①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산업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변화와 함께 그 적용 영역이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다양화해지고 학문간 융합이 발생 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경영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금융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등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68300" y="2836754"/>
            <a:ext cx="8383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② 단일 시스템이 아닌 복잡다단한 시스템을 다룸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68300" y="3656599"/>
            <a:ext cx="8383755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③ 그러나 여전히 많은 경우 통계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/OR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 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기초학문에 그 근거를 두고 있음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68300" y="4984275"/>
            <a:ext cx="8383755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④ 컴퓨터가 모든 산업의 기초가 됨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프로그래밍적 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 없이 산업공학적 문제해결은 불가능해짐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56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정수형 상수 </a:t>
            </a:r>
            <a:r>
              <a:rPr lang="en-US" altLang="ko-KR" dirty="0" smtClean="0">
                <a:latin typeface="Helvetica" panose="020B0604020202030204" pitchFamily="34" charset="0"/>
              </a:rPr>
              <a:t>(</a:t>
            </a:r>
            <a:r>
              <a:rPr lang="en-US" altLang="ko-KR" dirty="0" err="1" smtClean="0">
                <a:latin typeface="Helvetica" panose="020B0604020202030204" pitchFamily="34" charset="0"/>
              </a:rPr>
              <a:t>int</a:t>
            </a:r>
            <a:r>
              <a:rPr lang="en-US" altLang="ko-KR" dirty="0" smtClean="0">
                <a:latin typeface="Helvetica" panose="020B0604020202030204" pitchFamily="34" charset="0"/>
              </a:rPr>
              <a:t>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8300" y="2100234"/>
            <a:ext cx="8394700" cy="1709156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a= </a:t>
            </a:r>
            <a:r>
              <a:rPr lang="en-US" altLang="ko-KR" b="1" dirty="0" smtClean="0">
                <a:solidFill>
                  <a:srgbClr val="555555"/>
                </a:solidFill>
              </a:rPr>
              <a:t>32		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</a:t>
            </a:r>
            <a:r>
              <a:rPr lang="ko-KR" altLang="en-US" b="1" dirty="0" smtClean="0">
                <a:solidFill>
                  <a:srgbClr val="C00000"/>
                </a:solidFill>
              </a:rPr>
              <a:t>에 정수 </a:t>
            </a:r>
            <a:r>
              <a:rPr lang="en-US" altLang="ko-KR" b="1" dirty="0" smtClean="0">
                <a:solidFill>
                  <a:srgbClr val="C00000"/>
                </a:solidFill>
              </a:rPr>
              <a:t>32</a:t>
            </a:r>
            <a:r>
              <a:rPr lang="ko-KR" altLang="en-US" b="1" dirty="0" smtClean="0">
                <a:solidFill>
                  <a:srgbClr val="C00000"/>
                </a:solidFill>
              </a:rPr>
              <a:t>할당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print a, hex(a), </a:t>
            </a:r>
            <a:r>
              <a:rPr lang="en-US" altLang="ko-KR" b="1" dirty="0" err="1">
                <a:solidFill>
                  <a:srgbClr val="555555"/>
                </a:solidFill>
              </a:rPr>
              <a:t>oct</a:t>
            </a:r>
            <a:r>
              <a:rPr lang="en-US" altLang="ko-KR" b="1" dirty="0">
                <a:solidFill>
                  <a:srgbClr val="555555"/>
                </a:solidFill>
              </a:rPr>
              <a:t>(a), bin(a</a:t>
            </a:r>
            <a:r>
              <a:rPr lang="en-US" altLang="ko-KR" b="1" dirty="0" smtClean="0">
                <a:solidFill>
                  <a:srgbClr val="555555"/>
                </a:solidFill>
              </a:rPr>
              <a:t>)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10</a:t>
            </a:r>
            <a:r>
              <a:rPr lang="ko-KR" altLang="en-US" b="1" dirty="0" smtClean="0">
                <a:solidFill>
                  <a:srgbClr val="C00000"/>
                </a:solidFill>
              </a:rPr>
              <a:t>진수</a:t>
            </a:r>
            <a:r>
              <a:rPr lang="en-US" altLang="ko-KR" b="1" dirty="0" smtClean="0">
                <a:solidFill>
                  <a:srgbClr val="C00000"/>
                </a:solidFill>
              </a:rPr>
              <a:t>, 16</a:t>
            </a:r>
            <a:r>
              <a:rPr lang="ko-KR" altLang="en-US" b="1" dirty="0" smtClean="0">
                <a:solidFill>
                  <a:srgbClr val="C00000"/>
                </a:solidFill>
              </a:rPr>
              <a:t>진수</a:t>
            </a:r>
            <a:r>
              <a:rPr lang="en-US" altLang="ko-KR" b="1" dirty="0" smtClean="0">
                <a:solidFill>
                  <a:srgbClr val="C00000"/>
                </a:solidFill>
              </a:rPr>
              <a:t>, 8</a:t>
            </a:r>
            <a:r>
              <a:rPr lang="ko-KR" altLang="en-US" b="1" dirty="0" smtClean="0">
                <a:solidFill>
                  <a:srgbClr val="C00000"/>
                </a:solidFill>
              </a:rPr>
              <a:t>진수</a:t>
            </a:r>
            <a:r>
              <a:rPr lang="en-US" altLang="ko-KR" b="1" dirty="0" smtClean="0">
                <a:solidFill>
                  <a:srgbClr val="C00000"/>
                </a:solidFill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</a:rPr>
              <a:t>이진수 값 출력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32 0x20 040 </a:t>
            </a:r>
            <a:r>
              <a:rPr lang="en-US" altLang="ko-KR" b="1" dirty="0" smtClean="0">
                <a:solidFill>
                  <a:srgbClr val="555555"/>
                </a:solidFill>
              </a:rPr>
              <a:t>0b100000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진수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16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진수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8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진수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2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진수 변환 가능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8300" y="3900649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ㆍ정수간의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연산은 정수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정수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실수 계산은 실수로 연산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8300" y="4515128"/>
            <a:ext cx="8394700" cy="1535151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print 10 + 10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20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print 10 + 10.0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20.0</a:t>
            </a:r>
          </a:p>
        </p:txBody>
      </p:sp>
    </p:spTree>
    <p:extLst>
      <p:ext uri="{BB962C8B-B14F-4D97-AF65-F5344CB8AC3E}">
        <p14:creationId xmlns:p14="http://schemas.microsoft.com/office/powerpoint/2010/main" val="89353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latin typeface="Helvetica" panose="020B0604020202030204" pitchFamily="34" charset="0"/>
              </a:rPr>
              <a:t>실수형</a:t>
            </a:r>
            <a:r>
              <a:rPr lang="ko-KR" altLang="en-US" dirty="0" smtClean="0">
                <a:latin typeface="Helvetica" panose="020B0604020202030204" pitchFamily="34" charset="0"/>
              </a:rPr>
              <a:t> 상수 </a:t>
            </a:r>
            <a:r>
              <a:rPr lang="en-US" altLang="ko-KR" dirty="0" smtClean="0">
                <a:latin typeface="Helvetica" panose="020B0604020202030204" pitchFamily="34" charset="0"/>
              </a:rPr>
              <a:t>(float)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8300" y="1764807"/>
            <a:ext cx="8394700" cy="3081514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&gt;&gt;&gt; a </a:t>
            </a:r>
            <a:r>
              <a:rPr lang="en-US" altLang="ko-KR" b="1" dirty="0">
                <a:solidFill>
                  <a:srgbClr val="555555"/>
                </a:solidFill>
              </a:rPr>
              <a:t>= </a:t>
            </a:r>
            <a:r>
              <a:rPr lang="en-US" altLang="ko-KR" b="1" dirty="0" smtClean="0">
                <a:solidFill>
                  <a:srgbClr val="555555"/>
                </a:solidFill>
              </a:rPr>
              <a:t>1.2			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a</a:t>
            </a:r>
            <a:r>
              <a:rPr lang="ko-KR" altLang="en-US" b="1" dirty="0">
                <a:solidFill>
                  <a:srgbClr val="C00000"/>
                </a:solidFill>
              </a:rPr>
              <a:t>에 정수 </a:t>
            </a:r>
            <a:r>
              <a:rPr lang="en-US" altLang="ko-KR" b="1" dirty="0" smtClean="0">
                <a:solidFill>
                  <a:srgbClr val="C00000"/>
                </a:solidFill>
              </a:rPr>
              <a:t>1.2 </a:t>
            </a:r>
            <a:r>
              <a:rPr lang="ko-KR" altLang="en-US" b="1" dirty="0" smtClean="0">
                <a:solidFill>
                  <a:srgbClr val="C00000"/>
                </a:solidFill>
              </a:rPr>
              <a:t>할당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b = </a:t>
            </a:r>
            <a:r>
              <a:rPr lang="en-US" altLang="ko-KR" b="1" dirty="0" smtClean="0">
                <a:solidFill>
                  <a:srgbClr val="555555"/>
                </a:solidFill>
              </a:rPr>
              <a:t>2.0			</a:t>
            </a:r>
            <a:r>
              <a:rPr lang="fr-FR" altLang="ko-KR" b="1" dirty="0" smtClean="0">
                <a:solidFill>
                  <a:srgbClr val="C00000"/>
                </a:solidFill>
              </a:rPr>
              <a:t>#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b</a:t>
            </a:r>
            <a:r>
              <a:rPr lang="ko-KR" altLang="en-US" b="1" dirty="0" smtClean="0">
                <a:solidFill>
                  <a:srgbClr val="C00000"/>
                </a:solidFill>
              </a:rPr>
              <a:t>에 </a:t>
            </a:r>
            <a:r>
              <a:rPr lang="ko-KR" altLang="en-US" b="1" dirty="0">
                <a:solidFill>
                  <a:srgbClr val="C00000"/>
                </a:solidFill>
              </a:rPr>
              <a:t>정수 </a:t>
            </a:r>
            <a:r>
              <a:rPr lang="en-US" altLang="ko-KR" b="1" dirty="0" smtClean="0">
                <a:solidFill>
                  <a:srgbClr val="C00000"/>
                </a:solidFill>
              </a:rPr>
              <a:t>2.0 </a:t>
            </a:r>
            <a:r>
              <a:rPr lang="ko-KR" altLang="en-US" b="1" dirty="0">
                <a:solidFill>
                  <a:srgbClr val="C00000"/>
                </a:solidFill>
              </a:rPr>
              <a:t>할당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&gt;&gt;&gt; print a</a:t>
            </a:r>
            <a:r>
              <a:rPr lang="en-US" altLang="ko-KR" b="1" dirty="0">
                <a:solidFill>
                  <a:srgbClr val="555555"/>
                </a:solidFill>
              </a:rPr>
              <a:t>. </a:t>
            </a:r>
            <a:r>
              <a:rPr lang="en-US" altLang="ko-KR" b="1" dirty="0" err="1">
                <a:solidFill>
                  <a:srgbClr val="555555"/>
                </a:solidFill>
              </a:rPr>
              <a:t>is_integer</a:t>
            </a:r>
            <a:r>
              <a:rPr lang="en-US" altLang="ko-KR" b="1" dirty="0" smtClean="0">
                <a:solidFill>
                  <a:srgbClr val="555555"/>
                </a:solidFill>
              </a:rPr>
              <a:t>(),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b.is_integer</a:t>
            </a:r>
            <a:r>
              <a:rPr lang="en-US" altLang="ko-KR" b="1" dirty="0" smtClean="0">
                <a:solidFill>
                  <a:srgbClr val="555555"/>
                </a:solidFill>
              </a:rPr>
              <a:t>()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</a:t>
            </a:r>
            <a:r>
              <a:rPr lang="ko-KR" altLang="en-US" b="1" dirty="0" smtClean="0">
                <a:solidFill>
                  <a:srgbClr val="C00000"/>
                </a:solidFill>
              </a:rPr>
              <a:t>와 </a:t>
            </a:r>
            <a:r>
              <a:rPr lang="en-US" altLang="ko-KR" b="1" dirty="0" smtClean="0">
                <a:solidFill>
                  <a:srgbClr val="C00000"/>
                </a:solidFill>
              </a:rPr>
              <a:t>b</a:t>
            </a:r>
            <a:r>
              <a:rPr lang="ko-KR" altLang="en-US" b="1" dirty="0" smtClean="0">
                <a:solidFill>
                  <a:srgbClr val="C00000"/>
                </a:solidFill>
              </a:rPr>
              <a:t>가 정수형인지 확인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False True		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</a:t>
            </a:r>
            <a:r>
              <a:rPr lang="ko-KR" altLang="en-US" b="1" dirty="0" smtClean="0">
                <a:solidFill>
                  <a:srgbClr val="C00000"/>
                </a:solidFill>
              </a:rPr>
              <a:t>는 정수형 불가</a:t>
            </a:r>
            <a:r>
              <a:rPr lang="en-US" altLang="ko-KR" b="1" dirty="0" smtClean="0">
                <a:solidFill>
                  <a:srgbClr val="C00000"/>
                </a:solidFill>
              </a:rPr>
              <a:t>, b</a:t>
            </a:r>
            <a:r>
              <a:rPr lang="ko-KR" altLang="en-US" b="1" dirty="0" smtClean="0">
                <a:solidFill>
                  <a:srgbClr val="C00000"/>
                </a:solidFill>
              </a:rPr>
              <a:t>는 가능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import </a:t>
            </a:r>
            <a:r>
              <a:rPr lang="en-US" altLang="ko-KR" b="1" dirty="0" smtClean="0">
                <a:solidFill>
                  <a:srgbClr val="555555"/>
                </a:solidFill>
              </a:rPr>
              <a:t>math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math </a:t>
            </a:r>
            <a:r>
              <a:rPr lang="ko-KR" altLang="en-US" b="1" dirty="0" smtClean="0">
                <a:solidFill>
                  <a:srgbClr val="C00000"/>
                </a:solidFill>
              </a:rPr>
              <a:t>라이브러리 호출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 print round(a), </a:t>
            </a:r>
            <a:r>
              <a:rPr lang="en-US" altLang="ko-KR" b="1" dirty="0" err="1">
                <a:solidFill>
                  <a:srgbClr val="555555"/>
                </a:solidFill>
              </a:rPr>
              <a:t>math.ceil</a:t>
            </a:r>
            <a:r>
              <a:rPr lang="en-US" altLang="ko-KR" b="1" dirty="0">
                <a:solidFill>
                  <a:srgbClr val="555555"/>
                </a:solidFill>
              </a:rPr>
              <a:t>(a), </a:t>
            </a:r>
            <a:r>
              <a:rPr lang="en-US" altLang="ko-KR" b="1" dirty="0" err="1">
                <a:solidFill>
                  <a:srgbClr val="555555"/>
                </a:solidFill>
              </a:rPr>
              <a:t>math.floor</a:t>
            </a:r>
            <a:r>
              <a:rPr lang="en-US" altLang="ko-KR" b="1" dirty="0">
                <a:solidFill>
                  <a:srgbClr val="555555"/>
                </a:solidFill>
              </a:rPr>
              <a:t>(a)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1.0 2.0 </a:t>
            </a:r>
            <a:r>
              <a:rPr lang="en-US" altLang="ko-KR" b="1" dirty="0" smtClean="0">
                <a:solidFill>
                  <a:srgbClr val="555555"/>
                </a:solidFill>
              </a:rPr>
              <a:t>1.0	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</a:t>
            </a:r>
            <a:r>
              <a:rPr lang="ko-KR" altLang="en-US" b="1" dirty="0" smtClean="0">
                <a:solidFill>
                  <a:srgbClr val="C00000"/>
                </a:solidFill>
              </a:rPr>
              <a:t>의 반올림</a:t>
            </a:r>
            <a:r>
              <a:rPr lang="en-US" altLang="ko-KR" b="1" dirty="0" smtClean="0">
                <a:solidFill>
                  <a:srgbClr val="C00000"/>
                </a:solidFill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</a:rPr>
              <a:t>올림</a:t>
            </a:r>
            <a:r>
              <a:rPr lang="en-US" altLang="ko-KR" b="1" dirty="0" smtClean="0">
                <a:solidFill>
                  <a:srgbClr val="C00000"/>
                </a:solidFill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</a:rPr>
              <a:t>내림 계산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수헁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64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latin typeface="Helvetica" panose="020B0604020202030204" pitchFamily="34" charset="0"/>
              </a:rPr>
              <a:t>복소수형</a:t>
            </a:r>
            <a:r>
              <a:rPr lang="ko-KR" altLang="en-US" dirty="0" smtClean="0">
                <a:latin typeface="Helvetica" panose="020B0604020202030204" pitchFamily="34" charset="0"/>
              </a:rPr>
              <a:t> 상수 </a:t>
            </a:r>
            <a:r>
              <a:rPr lang="en-US" altLang="ko-KR" dirty="0" smtClean="0">
                <a:latin typeface="Helvetica" panose="020B0604020202030204" pitchFamily="34" charset="0"/>
              </a:rPr>
              <a:t>(complex)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8300" y="2100086"/>
            <a:ext cx="8394700" cy="4072113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&gt;&gt;&gt; a = 1 + 1j			</a:t>
            </a:r>
            <a:r>
              <a:rPr lang="fr-FR" altLang="ko-KR" b="1" dirty="0" smtClean="0">
                <a:solidFill>
                  <a:srgbClr val="C00000"/>
                </a:solidFill>
              </a:rPr>
              <a:t> #</a:t>
            </a:r>
            <a:r>
              <a:rPr lang="en-US" altLang="ko-KR" b="1" dirty="0" smtClean="0">
                <a:solidFill>
                  <a:srgbClr val="C00000"/>
                </a:solidFill>
              </a:rPr>
              <a:t> a</a:t>
            </a:r>
            <a:r>
              <a:rPr lang="ko-KR" altLang="en-US" b="1" dirty="0" smtClean="0">
                <a:solidFill>
                  <a:srgbClr val="C00000"/>
                </a:solidFill>
              </a:rPr>
              <a:t>에 </a:t>
            </a:r>
            <a:r>
              <a:rPr lang="en-US" altLang="ko-KR" b="1" dirty="0" smtClean="0">
                <a:solidFill>
                  <a:srgbClr val="C00000"/>
                </a:solidFill>
              </a:rPr>
              <a:t>1 +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i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할당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&gt;&gt;&gt; b = 1 - 1j			</a:t>
            </a:r>
            <a:r>
              <a:rPr lang="fr-FR" altLang="ko-KR" b="1" dirty="0" smtClean="0">
                <a:solidFill>
                  <a:srgbClr val="C00000"/>
                </a:solidFill>
              </a:rPr>
              <a:t> #</a:t>
            </a:r>
            <a:r>
              <a:rPr lang="en-US" altLang="ko-KR" b="1" dirty="0" smtClean="0">
                <a:solidFill>
                  <a:srgbClr val="C00000"/>
                </a:solidFill>
              </a:rPr>
              <a:t> b</a:t>
            </a:r>
            <a:r>
              <a:rPr lang="ko-KR" altLang="en-US" b="1" dirty="0" smtClean="0">
                <a:solidFill>
                  <a:srgbClr val="C00000"/>
                </a:solidFill>
              </a:rPr>
              <a:t>에 </a:t>
            </a:r>
            <a:r>
              <a:rPr lang="en-US" altLang="ko-KR" b="1" dirty="0" smtClean="0">
                <a:solidFill>
                  <a:srgbClr val="C00000"/>
                </a:solidFill>
              </a:rPr>
              <a:t>1 -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i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할당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&gt;&gt;&gt; print (</a:t>
            </a:r>
            <a:r>
              <a:rPr lang="en-US" altLang="ko-KR" b="1" dirty="0" err="1" smtClean="0">
                <a:solidFill>
                  <a:srgbClr val="555555"/>
                </a:solidFill>
              </a:rPr>
              <a:t>a+b</a:t>
            </a:r>
            <a:r>
              <a:rPr lang="en-US" altLang="ko-KR" b="1" dirty="0" smtClean="0">
                <a:solidFill>
                  <a:srgbClr val="555555"/>
                </a:solidFill>
              </a:rPr>
              <a:t>), (a-b), (a*b)	</a:t>
            </a:r>
            <a:r>
              <a:rPr lang="fr-FR" altLang="ko-KR" b="1" dirty="0" smtClean="0">
                <a:solidFill>
                  <a:srgbClr val="C00000"/>
                </a:solidFill>
              </a:rPr>
              <a:t> #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a+b</a:t>
            </a:r>
            <a:r>
              <a:rPr lang="en-US" altLang="ko-KR" b="1" dirty="0" smtClean="0">
                <a:solidFill>
                  <a:srgbClr val="C00000"/>
                </a:solidFill>
              </a:rPr>
              <a:t> , a-b, a*b </a:t>
            </a:r>
            <a:r>
              <a:rPr lang="ko-KR" altLang="en-US" b="1" dirty="0" smtClean="0">
                <a:solidFill>
                  <a:srgbClr val="C00000"/>
                </a:solidFill>
              </a:rPr>
              <a:t>출력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(2+0j) 2j (2+0j)</a:t>
            </a: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&gt;&gt;&gt; print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a.real</a:t>
            </a:r>
            <a:r>
              <a:rPr lang="en-US" altLang="ko-KR" b="1" dirty="0" smtClean="0">
                <a:solidFill>
                  <a:srgbClr val="555555"/>
                </a:solidFill>
              </a:rPr>
              <a:t>,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a.imag</a:t>
            </a:r>
            <a:r>
              <a:rPr lang="en-US" altLang="ko-KR" b="1" dirty="0" smtClean="0">
                <a:solidFill>
                  <a:srgbClr val="555555"/>
                </a:solidFill>
              </a:rPr>
              <a:t>,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a.conjugate</a:t>
            </a:r>
            <a:r>
              <a:rPr lang="en-US" altLang="ko-KR" b="1" dirty="0" smtClean="0">
                <a:solidFill>
                  <a:srgbClr val="555555"/>
                </a:solidFill>
              </a:rPr>
              <a:t>() </a:t>
            </a:r>
            <a:r>
              <a:rPr lang="fr-FR" altLang="ko-KR" b="1" dirty="0" smtClean="0">
                <a:solidFill>
                  <a:srgbClr val="C00000"/>
                </a:solidFill>
              </a:rPr>
              <a:t>#</a:t>
            </a:r>
            <a:r>
              <a:rPr lang="en-US" altLang="ko-KR" b="1" dirty="0" smtClean="0">
                <a:solidFill>
                  <a:srgbClr val="C00000"/>
                </a:solidFill>
              </a:rPr>
              <a:t> a</a:t>
            </a:r>
            <a:r>
              <a:rPr lang="ko-KR" altLang="en-US" b="1" dirty="0" smtClean="0">
                <a:solidFill>
                  <a:srgbClr val="C00000"/>
                </a:solidFill>
              </a:rPr>
              <a:t>의 실수</a:t>
            </a:r>
            <a:r>
              <a:rPr lang="en-US" altLang="ko-KR" b="1" dirty="0" smtClean="0">
                <a:solidFill>
                  <a:srgbClr val="C00000"/>
                </a:solidFill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</a:rPr>
              <a:t>허수</a:t>
            </a:r>
            <a:r>
              <a:rPr lang="en-US" altLang="ko-KR" b="1" dirty="0" smtClean="0">
                <a:solidFill>
                  <a:srgbClr val="C00000"/>
                </a:solidFill>
              </a:rPr>
              <a:t>,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켤례복소수</a:t>
            </a:r>
            <a:r>
              <a:rPr lang="ko-KR" altLang="en-US" b="1" dirty="0" smtClean="0">
                <a:solidFill>
                  <a:srgbClr val="C00000"/>
                </a:solidFill>
              </a:rPr>
              <a:t> 출력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1.0 1.0 1-1j</a:t>
            </a: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&gt;&gt;&gt; a = 1</a:t>
            </a: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&gt;&gt;&gt; b = -1</a:t>
            </a: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&gt;&gt;&gt; complex (</a:t>
            </a:r>
            <a:r>
              <a:rPr lang="en-US" altLang="ko-KR" b="1" dirty="0" err="1" smtClean="0">
                <a:solidFill>
                  <a:srgbClr val="555555"/>
                </a:solidFill>
              </a:rPr>
              <a:t>a,b</a:t>
            </a:r>
            <a:r>
              <a:rPr lang="en-US" altLang="ko-KR" b="1" dirty="0" smtClean="0">
                <a:solidFill>
                  <a:srgbClr val="555555"/>
                </a:solidFill>
              </a:rPr>
              <a:t>)		</a:t>
            </a:r>
            <a:r>
              <a:rPr lang="fr-FR" altLang="ko-KR" b="1" dirty="0" smtClean="0">
                <a:solidFill>
                  <a:srgbClr val="C00000"/>
                </a:solidFill>
              </a:rPr>
              <a:t> #</a:t>
            </a:r>
            <a:r>
              <a:rPr lang="en-US" altLang="ko-KR" b="1" dirty="0" smtClean="0">
                <a:solidFill>
                  <a:srgbClr val="C00000"/>
                </a:solidFill>
              </a:rPr>
              <a:t> a</a:t>
            </a:r>
            <a:r>
              <a:rPr lang="ko-KR" altLang="en-US" b="1" dirty="0" smtClean="0">
                <a:solidFill>
                  <a:srgbClr val="C00000"/>
                </a:solidFill>
              </a:rPr>
              <a:t>는 실수</a:t>
            </a:r>
            <a:r>
              <a:rPr lang="en-US" altLang="ko-KR" b="1" dirty="0" smtClean="0">
                <a:solidFill>
                  <a:srgbClr val="C00000"/>
                </a:solidFill>
              </a:rPr>
              <a:t>, b</a:t>
            </a:r>
            <a:r>
              <a:rPr lang="ko-KR" altLang="en-US" b="1" dirty="0" smtClean="0">
                <a:solidFill>
                  <a:srgbClr val="C00000"/>
                </a:solidFill>
              </a:rPr>
              <a:t>는 허수로 복소수 생성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(1-1j)</a:t>
            </a:r>
          </a:p>
          <a:p>
            <a:pPr>
              <a:spcAft>
                <a:spcPts val="600"/>
              </a:spcAft>
            </a:pP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ㆍ실수부와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허수부로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분리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허수부는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붙임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34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모듈 </a:t>
            </a:r>
            <a:r>
              <a:rPr lang="en-US" altLang="ko-KR" dirty="0" smtClean="0">
                <a:latin typeface="Helvetica" panose="020B0604020202030204" pitchFamily="34" charset="0"/>
              </a:rPr>
              <a:t>math</a:t>
            </a:r>
            <a:r>
              <a:rPr lang="ko-KR" altLang="en-US" dirty="0" smtClean="0">
                <a:latin typeface="Helvetica" panose="020B0604020202030204" pitchFamily="34" charset="0"/>
              </a:rPr>
              <a:t>를 활용한 연산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8300" y="2100087"/>
            <a:ext cx="8394700" cy="1816594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import </a:t>
            </a:r>
            <a:r>
              <a:rPr lang="en-US" altLang="ko-KR" b="1" dirty="0" smtClean="0">
                <a:solidFill>
                  <a:srgbClr val="555555"/>
                </a:solidFill>
              </a:rPr>
              <a:t>math	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math </a:t>
            </a:r>
            <a:r>
              <a:rPr lang="ko-KR" altLang="en-US" b="1" dirty="0" smtClean="0">
                <a:solidFill>
                  <a:srgbClr val="C00000"/>
                </a:solidFill>
              </a:rPr>
              <a:t>모듈 호출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print </a:t>
            </a:r>
            <a:r>
              <a:rPr lang="en-US" altLang="ko-KR" b="1" dirty="0" err="1">
                <a:solidFill>
                  <a:srgbClr val="555555"/>
                </a:solidFill>
              </a:rPr>
              <a:t>math.pow</a:t>
            </a:r>
            <a:r>
              <a:rPr lang="en-US" altLang="ko-KR" b="1" dirty="0">
                <a:solidFill>
                  <a:srgbClr val="555555"/>
                </a:solidFill>
              </a:rPr>
              <a:t>(2,10</a:t>
            </a:r>
            <a:r>
              <a:rPr lang="en-US" altLang="ko-KR" b="1" dirty="0" smtClean="0">
                <a:solidFill>
                  <a:srgbClr val="555555"/>
                </a:solidFill>
              </a:rPr>
              <a:t>)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지수연산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print </a:t>
            </a:r>
            <a:r>
              <a:rPr lang="en-US" altLang="ko-KR" b="1" dirty="0" err="1">
                <a:solidFill>
                  <a:srgbClr val="555555"/>
                </a:solidFill>
              </a:rPr>
              <a:t>math.sqrt</a:t>
            </a:r>
            <a:r>
              <a:rPr lang="en-US" altLang="ko-KR" b="1" dirty="0">
                <a:solidFill>
                  <a:srgbClr val="555555"/>
                </a:solidFill>
              </a:rPr>
              <a:t>(121</a:t>
            </a:r>
            <a:r>
              <a:rPr lang="en-US" altLang="ko-KR" b="1" dirty="0" smtClean="0">
                <a:solidFill>
                  <a:srgbClr val="555555"/>
                </a:solidFill>
              </a:rPr>
              <a:t>)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제곱근 연산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print math.log(12</a:t>
            </a:r>
            <a:r>
              <a:rPr lang="en-US" altLang="ko-KR" b="1" dirty="0" smtClean="0">
                <a:solidFill>
                  <a:srgbClr val="555555"/>
                </a:solidFill>
              </a:rPr>
              <a:t>)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자연로그 연산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Print </a:t>
            </a:r>
            <a:r>
              <a:rPr lang="en-US" altLang="ko-KR" b="1" dirty="0">
                <a:solidFill>
                  <a:srgbClr val="555555"/>
                </a:solidFill>
              </a:rPr>
              <a:t>math.log10(100</a:t>
            </a:r>
            <a:r>
              <a:rPr lang="en-US" altLang="ko-KR" b="1" dirty="0" smtClean="0">
                <a:solidFill>
                  <a:srgbClr val="555555"/>
                </a:solidFill>
              </a:rPr>
              <a:t>)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상용로그 연산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ㆍ복잡한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수학 연산을 위해 기존 만들어진 모듈을 사용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8300" y="4075910"/>
            <a:ext cx="8394700" cy="1532410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1024.0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11.0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2.48490664979</a:t>
            </a: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2.0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81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93591" y="2271835"/>
            <a:ext cx="8085631" cy="2654126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문자열</a:t>
            </a:r>
            <a:endParaRPr lang="en-US" altLang="ko-KR" sz="4800" b="1" spc="-50" dirty="0" smtClean="0">
              <a:latin typeface="Garamond" panose="02020404030301010803" pitchFamily="18" charset="0"/>
              <a:ea typeface="나눔고딕" pitchFamily="50" charset="-127"/>
            </a:endParaRPr>
          </a:p>
          <a:p>
            <a:pPr algn="ctr"/>
            <a:r>
              <a:rPr lang="en-US" altLang="ko-KR" sz="4000" b="1" spc="-50" dirty="0" smtClean="0">
                <a:latin typeface="Garamond" panose="02020404030301010803" pitchFamily="18" charset="0"/>
                <a:ea typeface="나눔고딕" pitchFamily="50" charset="-127"/>
              </a:rPr>
              <a:t>(string)</a:t>
            </a:r>
            <a:endParaRPr lang="en-US" altLang="ko-KR" sz="4800" b="1" spc="-50" dirty="0">
              <a:latin typeface="Garamond" panose="02020404030301010803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1376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문자열 </a:t>
            </a:r>
            <a:r>
              <a:rPr lang="en-US" altLang="ko-KR" dirty="0" smtClean="0">
                <a:latin typeface="Helvetica" panose="020B0604020202030204" pitchFamily="34" charset="0"/>
              </a:rPr>
              <a:t>(string)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300" y="1417638"/>
            <a:ext cx="8775700" cy="1018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ㆍ시퀀스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자료형으로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문자형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메모리에 저장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ㆍ영문자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한글자는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1byte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메모리공간을 사용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300" y="2587914"/>
            <a:ext cx="8394700" cy="1313526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import </a:t>
            </a:r>
            <a:r>
              <a:rPr lang="en-US" altLang="ko-KR" b="1" dirty="0" smtClean="0">
                <a:solidFill>
                  <a:srgbClr val="555555"/>
                </a:solidFill>
              </a:rPr>
              <a:t>sys		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sys </a:t>
            </a:r>
            <a:r>
              <a:rPr lang="ko-KR" altLang="en-US" b="1" dirty="0" smtClean="0">
                <a:solidFill>
                  <a:srgbClr val="C00000"/>
                </a:solidFill>
              </a:rPr>
              <a:t>모듈을 호출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print </a:t>
            </a:r>
            <a:r>
              <a:rPr lang="en-US" altLang="ko-KR" b="1" dirty="0" err="1">
                <a:solidFill>
                  <a:srgbClr val="555555"/>
                </a:solidFill>
              </a:rPr>
              <a:t>sys.getsizeof</a:t>
            </a:r>
            <a:r>
              <a:rPr lang="en-US" altLang="ko-KR" b="1" dirty="0">
                <a:solidFill>
                  <a:srgbClr val="555555"/>
                </a:solidFill>
              </a:rPr>
              <a:t>("a"), </a:t>
            </a:r>
            <a:r>
              <a:rPr lang="en-US" altLang="ko-KR" b="1" dirty="0" err="1">
                <a:solidFill>
                  <a:srgbClr val="555555"/>
                </a:solidFill>
              </a:rPr>
              <a:t>sys.getsizeof</a:t>
            </a:r>
            <a:r>
              <a:rPr lang="en-US" altLang="ko-KR" b="1" dirty="0">
                <a:solidFill>
                  <a:srgbClr val="555555"/>
                </a:solidFill>
              </a:rPr>
              <a:t>("ab"), </a:t>
            </a:r>
            <a:r>
              <a:rPr lang="en-US" altLang="ko-KR" b="1" dirty="0" err="1">
                <a:solidFill>
                  <a:srgbClr val="555555"/>
                </a:solidFill>
              </a:rPr>
              <a:t>sys.getsizeof</a:t>
            </a:r>
            <a:r>
              <a:rPr lang="en-US" altLang="ko-KR" b="1" dirty="0">
                <a:solidFill>
                  <a:srgbClr val="555555"/>
                </a:solidFill>
              </a:rPr>
              <a:t>("</a:t>
            </a:r>
            <a:r>
              <a:rPr lang="en-US" altLang="ko-KR" b="1" dirty="0" err="1">
                <a:solidFill>
                  <a:srgbClr val="555555"/>
                </a:solidFill>
              </a:rPr>
              <a:t>abc</a:t>
            </a:r>
            <a:r>
              <a:rPr lang="en-US" altLang="ko-KR" b="1" dirty="0">
                <a:solidFill>
                  <a:srgbClr val="555555"/>
                </a:solidFill>
              </a:rPr>
              <a:t>")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25 26 </a:t>
            </a:r>
            <a:r>
              <a:rPr lang="en-US" altLang="ko-KR" b="1" dirty="0" smtClean="0">
                <a:solidFill>
                  <a:srgbClr val="555555"/>
                </a:solidFill>
              </a:rPr>
              <a:t>27		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“a”, “ab”, “</a:t>
            </a:r>
            <a:r>
              <a:rPr lang="en-US" altLang="ko-KR" b="1" dirty="0" err="1" smtClean="0">
                <a:solidFill>
                  <a:srgbClr val="C00000"/>
                </a:solidFill>
              </a:rPr>
              <a:t>abc</a:t>
            </a:r>
            <a:r>
              <a:rPr lang="en-US" altLang="ko-KR" b="1" dirty="0" smtClean="0">
                <a:solidFill>
                  <a:srgbClr val="C00000"/>
                </a:solidFill>
              </a:rPr>
              <a:t>”</a:t>
            </a:r>
            <a:r>
              <a:rPr lang="ko-KR" altLang="en-US" b="1" dirty="0" smtClean="0">
                <a:solidFill>
                  <a:srgbClr val="C00000"/>
                </a:solidFill>
              </a:rPr>
              <a:t>의 각 메모리 사이즈 출력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9300" y="4660411"/>
            <a:ext cx="1978660" cy="518511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a = “</a:t>
            </a:r>
            <a:r>
              <a:rPr lang="en-US" altLang="ko-KR" b="1" dirty="0" err="1" smtClean="0">
                <a:solidFill>
                  <a:srgbClr val="555555"/>
                </a:solidFill>
              </a:rPr>
              <a:t>abcde</a:t>
            </a:r>
            <a:r>
              <a:rPr lang="en-US" altLang="ko-KR" b="1" dirty="0" smtClean="0">
                <a:solidFill>
                  <a:srgbClr val="555555"/>
                </a:solidFill>
              </a:rPr>
              <a:t>” 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8300" y="3901440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string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1byte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크기로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한글자씩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메모리 공간이 할당됨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76320" y="4523772"/>
            <a:ext cx="1978660" cy="296701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a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76320" y="4835127"/>
            <a:ext cx="1978660" cy="296701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b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76320" y="5457837"/>
            <a:ext cx="1978660" cy="296701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d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76320" y="5146482"/>
            <a:ext cx="1978660" cy="296701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c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76320" y="5769191"/>
            <a:ext cx="1978660" cy="296701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e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80380" y="4478052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0100 1001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580380" y="4796597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0100 1010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80380" y="5115142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0100 1011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580380" y="5433687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0100 1100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80380" y="5752233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0100 1101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33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인덱싱 </a:t>
            </a:r>
            <a:r>
              <a:rPr lang="en-US" altLang="ko-KR" dirty="0" smtClean="0">
                <a:latin typeface="Helvetica" panose="020B0604020202030204" pitchFamily="34" charset="0"/>
              </a:rPr>
              <a:t>(indexing)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4171" y="2460655"/>
            <a:ext cx="8394700" cy="1514455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a </a:t>
            </a:r>
            <a:r>
              <a:rPr lang="en-US" altLang="ko-KR" b="1" dirty="0">
                <a:solidFill>
                  <a:srgbClr val="555555"/>
                </a:solidFill>
              </a:rPr>
              <a:t>= "</a:t>
            </a:r>
            <a:r>
              <a:rPr lang="en-US" altLang="ko-KR" b="1" dirty="0" err="1" smtClean="0">
                <a:solidFill>
                  <a:srgbClr val="555555"/>
                </a:solidFill>
              </a:rPr>
              <a:t>abcde</a:t>
            </a:r>
            <a:r>
              <a:rPr lang="en-US" altLang="ko-KR" b="1" dirty="0" smtClean="0">
                <a:solidFill>
                  <a:srgbClr val="555555"/>
                </a:solidFill>
              </a:rPr>
              <a:t>“</a:t>
            </a: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print </a:t>
            </a:r>
            <a:r>
              <a:rPr lang="en-US" altLang="ko-KR" b="1" dirty="0">
                <a:solidFill>
                  <a:srgbClr val="555555"/>
                </a:solidFill>
              </a:rPr>
              <a:t>a[0], a[4</a:t>
            </a:r>
            <a:r>
              <a:rPr lang="en-US" altLang="ko-KR" b="1" dirty="0" smtClean="0">
                <a:solidFill>
                  <a:srgbClr val="555555"/>
                </a:solidFill>
              </a:rPr>
              <a:t>]		</a:t>
            </a:r>
            <a:r>
              <a:rPr lang="fr-FR" altLang="ko-KR" b="1" dirty="0" smtClean="0">
                <a:solidFill>
                  <a:srgbClr val="C00000"/>
                </a:solidFill>
              </a:rPr>
              <a:t>#</a:t>
            </a:r>
            <a:r>
              <a:rPr lang="en-US" altLang="ko-KR" b="1" dirty="0" smtClean="0">
                <a:solidFill>
                  <a:srgbClr val="C00000"/>
                </a:solidFill>
              </a:rPr>
              <a:t> a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번수의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0</a:t>
            </a:r>
            <a:r>
              <a:rPr lang="ko-KR" altLang="en-US" b="1" dirty="0" smtClean="0">
                <a:solidFill>
                  <a:srgbClr val="C00000"/>
                </a:solidFill>
              </a:rPr>
              <a:t>번째</a:t>
            </a:r>
            <a:r>
              <a:rPr lang="en-US" altLang="ko-KR" b="1" dirty="0" smtClean="0">
                <a:solidFill>
                  <a:srgbClr val="C00000"/>
                </a:solidFill>
              </a:rPr>
              <a:t>, 4</a:t>
            </a:r>
            <a:r>
              <a:rPr lang="ko-KR" altLang="en-US" b="1" dirty="0" smtClean="0">
                <a:solidFill>
                  <a:srgbClr val="C00000"/>
                </a:solidFill>
              </a:rPr>
              <a:t>번째 주소에 있는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값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p</a:t>
            </a:r>
            <a:r>
              <a:rPr lang="en-US" altLang="ko-KR" b="1" dirty="0" smtClean="0">
                <a:solidFill>
                  <a:srgbClr val="555555"/>
                </a:solidFill>
              </a:rPr>
              <a:t>rint </a:t>
            </a:r>
            <a:r>
              <a:rPr lang="en-US" altLang="ko-KR" b="1" dirty="0">
                <a:solidFill>
                  <a:srgbClr val="555555"/>
                </a:solidFill>
              </a:rPr>
              <a:t>a[-1], a[-5</a:t>
            </a:r>
            <a:r>
              <a:rPr lang="en-US" altLang="ko-KR" b="1" dirty="0" smtClean="0">
                <a:solidFill>
                  <a:srgbClr val="555555"/>
                </a:solidFill>
              </a:rPr>
              <a:t>]		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a </a:t>
            </a:r>
            <a:r>
              <a:rPr lang="ko-KR" altLang="en-US" b="1" dirty="0" smtClean="0">
                <a:solidFill>
                  <a:srgbClr val="C00000"/>
                </a:solidFill>
              </a:rPr>
              <a:t>변수의 오른쪽에서 </a:t>
            </a:r>
            <a:r>
              <a:rPr lang="en-US" altLang="ko-KR" b="1" dirty="0">
                <a:solidFill>
                  <a:srgbClr val="C00000"/>
                </a:solidFill>
              </a:rPr>
              <a:t>1</a:t>
            </a:r>
            <a:r>
              <a:rPr lang="ko-KR" altLang="en-US" b="1" dirty="0" smtClean="0">
                <a:solidFill>
                  <a:srgbClr val="C00000"/>
                </a:solidFill>
              </a:rPr>
              <a:t>번째</a:t>
            </a:r>
            <a:r>
              <a:rPr lang="en-US" altLang="ko-KR" b="1" dirty="0">
                <a:solidFill>
                  <a:srgbClr val="C00000"/>
                </a:solidFill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</a:rPr>
              <a:t>5</a:t>
            </a:r>
            <a:r>
              <a:rPr lang="ko-KR" altLang="en-US" b="1" dirty="0" smtClean="0">
                <a:solidFill>
                  <a:srgbClr val="C00000"/>
                </a:solidFill>
              </a:rPr>
              <a:t>번째 </a:t>
            </a:r>
            <a:r>
              <a:rPr lang="ko-KR" altLang="en-US" b="1" dirty="0">
                <a:solidFill>
                  <a:srgbClr val="C00000"/>
                </a:solidFill>
              </a:rPr>
              <a:t>주소에 있는 </a:t>
            </a:r>
            <a:r>
              <a:rPr lang="ko-KR" altLang="en-US" b="1" dirty="0" smtClean="0">
                <a:solidFill>
                  <a:srgbClr val="C00000"/>
                </a:solidFill>
              </a:rPr>
              <a:t>값</a:t>
            </a:r>
            <a:endParaRPr lang="en-US" altLang="ko-KR" b="1" dirty="0" smtClean="0">
              <a:solidFill>
                <a:srgbClr val="C0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300" y="1417638"/>
            <a:ext cx="87757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ㆍ문자열의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각 문자는 개별 주소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(offset)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가짐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>
              <a:spcAft>
                <a:spcPts val="500"/>
              </a:spcAft>
            </a:pP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주소를 사용해 할당된 값을 가져오는 것이 인덱싱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the string 'hello' with letter indexes 0 1 2 3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295" y="4053840"/>
            <a:ext cx="25622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68300" y="4084638"/>
            <a:ext cx="8775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ㆍ각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문자의 오프셋은 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왼쪽에선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부터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오른쪽에선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-1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부터 시작함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541521" y="5513388"/>
            <a:ext cx="4221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i="1" dirty="0" smtClean="0"/>
              <a:t>Source: </a:t>
            </a:r>
            <a:r>
              <a:rPr lang="ko-KR" altLang="en-US" i="1" dirty="0" smtClean="0"/>
              <a:t>http</a:t>
            </a:r>
            <a:r>
              <a:rPr lang="ko-KR" altLang="en-US" i="1" dirty="0"/>
              <a:t>://goo.gl/XjPSpP</a:t>
            </a:r>
          </a:p>
        </p:txBody>
      </p:sp>
    </p:spTree>
    <p:extLst>
      <p:ext uri="{BB962C8B-B14F-4D97-AF65-F5344CB8AC3E}">
        <p14:creationId xmlns:p14="http://schemas.microsoft.com/office/powerpoint/2010/main" val="236737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latin typeface="Helvetica" panose="020B0604020202030204" pitchFamily="34" charset="0"/>
              </a:rPr>
              <a:t>슬라이싱</a:t>
            </a:r>
            <a:r>
              <a:rPr lang="ko-KR" altLang="en-US" dirty="0" smtClean="0">
                <a:latin typeface="Helvetica" panose="020B0604020202030204" pitchFamily="34" charset="0"/>
              </a:rPr>
              <a:t> </a:t>
            </a:r>
            <a:r>
              <a:rPr lang="en-US" altLang="ko-KR" dirty="0" smtClean="0">
                <a:latin typeface="Helvetica" panose="020B0604020202030204" pitchFamily="34" charset="0"/>
              </a:rPr>
              <a:t>(slicing)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8300" y="2140298"/>
            <a:ext cx="8394700" cy="2294542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a = "</a:t>
            </a:r>
            <a:r>
              <a:rPr lang="en-US" altLang="ko-KR" b="1" dirty="0" err="1">
                <a:solidFill>
                  <a:srgbClr val="555555"/>
                </a:solidFill>
              </a:rPr>
              <a:t>Gachon</a:t>
            </a: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en-US" altLang="ko-KR" b="1" dirty="0" err="1">
                <a:solidFill>
                  <a:srgbClr val="555555"/>
                </a:solidFill>
              </a:rPr>
              <a:t>Unversity</a:t>
            </a:r>
            <a:r>
              <a:rPr lang="en-US" altLang="ko-KR" b="1" dirty="0">
                <a:solidFill>
                  <a:srgbClr val="555555"/>
                </a:solidFill>
              </a:rPr>
              <a:t>"</a:t>
            </a: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print a[0:6], " AND ", a[-9</a:t>
            </a:r>
            <a:r>
              <a:rPr lang="en-US" altLang="ko-KR" b="1" dirty="0" smtClean="0">
                <a:solidFill>
                  <a:srgbClr val="555555"/>
                </a:solidFill>
              </a:rPr>
              <a:t>:] </a:t>
            </a:r>
            <a:r>
              <a:rPr lang="fr-FR" altLang="ko-KR" b="1" dirty="0" smtClean="0">
                <a:solidFill>
                  <a:srgbClr val="C00000"/>
                </a:solidFill>
              </a:rPr>
              <a:t>#</a:t>
            </a:r>
            <a:r>
              <a:rPr lang="en-US" altLang="ko-KR" b="1" dirty="0" smtClean="0">
                <a:solidFill>
                  <a:srgbClr val="C00000"/>
                </a:solidFill>
              </a:rPr>
              <a:t> a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번수의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0</a:t>
            </a:r>
            <a:r>
              <a:rPr lang="ko-KR" altLang="en-US" b="1" dirty="0" smtClean="0">
                <a:solidFill>
                  <a:srgbClr val="C00000"/>
                </a:solidFill>
              </a:rPr>
              <a:t>부터 </a:t>
            </a:r>
            <a:r>
              <a:rPr lang="en-US" altLang="ko-KR" b="1" dirty="0">
                <a:solidFill>
                  <a:srgbClr val="C00000"/>
                </a:solidFill>
              </a:rPr>
              <a:t>5</a:t>
            </a:r>
            <a:r>
              <a:rPr lang="ko-KR" altLang="en-US" b="1" dirty="0" smtClean="0">
                <a:solidFill>
                  <a:srgbClr val="C00000"/>
                </a:solidFill>
              </a:rPr>
              <a:t>까지</a:t>
            </a:r>
            <a:r>
              <a:rPr lang="en-US" altLang="ko-KR" b="1" dirty="0" smtClean="0">
                <a:solidFill>
                  <a:srgbClr val="C00000"/>
                </a:solidFill>
              </a:rPr>
              <a:t>, -9</a:t>
            </a:r>
            <a:r>
              <a:rPr lang="ko-KR" altLang="en-US" b="1" dirty="0" smtClean="0">
                <a:solidFill>
                  <a:srgbClr val="C00000"/>
                </a:solidFill>
              </a:rPr>
              <a:t>부터 끝까지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print </a:t>
            </a:r>
            <a:r>
              <a:rPr lang="en-US" altLang="ko-KR" b="1" dirty="0" smtClean="0">
                <a:solidFill>
                  <a:srgbClr val="555555"/>
                </a:solidFill>
              </a:rPr>
              <a:t>a[:] 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</a:t>
            </a:r>
            <a:r>
              <a:rPr lang="ko-KR" altLang="en-US" b="1" dirty="0" smtClean="0">
                <a:solidFill>
                  <a:srgbClr val="C00000"/>
                </a:solidFill>
              </a:rPr>
              <a:t>변수의 처음부터 끝까지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print a</a:t>
            </a:r>
            <a:r>
              <a:rPr lang="en-US" altLang="ko-KR" b="1" dirty="0" smtClean="0">
                <a:solidFill>
                  <a:srgbClr val="555555"/>
                </a:solidFill>
              </a:rPr>
              <a:t>[-50:50]</a:t>
            </a:r>
            <a:r>
              <a:rPr lang="fr-FR" altLang="ko-KR" b="1" dirty="0">
                <a:solidFill>
                  <a:srgbClr val="C00000"/>
                </a:solidFill>
              </a:rPr>
              <a:t> </a:t>
            </a:r>
            <a:r>
              <a:rPr lang="fr-FR" altLang="ko-KR" b="1" dirty="0" smtClean="0">
                <a:solidFill>
                  <a:srgbClr val="C00000"/>
                </a:solidFill>
              </a:rPr>
              <a:t>	 #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범위를 넘어갈 경우 자동으로 최대 범위를 지정</a:t>
            </a:r>
            <a:endParaRPr lang="en-US" altLang="ko-KR" b="1" dirty="0">
              <a:solidFill>
                <a:srgbClr val="C00000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print a[::2], " AND ", a[::-1</a:t>
            </a:r>
            <a:r>
              <a:rPr lang="en-US" altLang="ko-KR" b="1" dirty="0" smtClean="0">
                <a:solidFill>
                  <a:srgbClr val="555555"/>
                </a:solidFill>
              </a:rPr>
              <a:t>] 	</a:t>
            </a:r>
            <a:r>
              <a:rPr lang="fr-FR" altLang="ko-KR" b="1" dirty="0">
                <a:solidFill>
                  <a:srgbClr val="C00000"/>
                </a:solidFill>
              </a:rPr>
              <a:t> </a:t>
            </a:r>
            <a:r>
              <a:rPr lang="fr-FR" altLang="ko-KR" b="1" dirty="0" smtClean="0">
                <a:solidFill>
                  <a:srgbClr val="C00000"/>
                </a:solidFill>
              </a:rPr>
              <a:t># 2</a:t>
            </a:r>
            <a:r>
              <a:rPr lang="ko-KR" altLang="en-US" b="1" dirty="0" smtClean="0">
                <a:solidFill>
                  <a:srgbClr val="C00000"/>
                </a:solidFill>
              </a:rPr>
              <a:t>칸 단위로</a:t>
            </a:r>
            <a:r>
              <a:rPr lang="en-US" altLang="ko-KR" b="1" dirty="0" smtClean="0">
                <a:solidFill>
                  <a:srgbClr val="C00000"/>
                </a:solidFill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</a:rPr>
              <a:t>역으로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슬라이싱</a:t>
            </a:r>
            <a:endParaRPr lang="en-US" altLang="ko-KR" b="1" dirty="0" smtClean="0">
              <a:solidFill>
                <a:srgbClr val="C0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ㆍ문자열의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주소값을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기반으로 문자열의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부분값을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반환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918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문자열 연산 및 포함여부 검사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8300" y="2140298"/>
            <a:ext cx="8394700" cy="3727102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a </a:t>
            </a:r>
            <a:r>
              <a:rPr lang="en-US" altLang="ko-KR" b="1" dirty="0">
                <a:solidFill>
                  <a:srgbClr val="555555"/>
                </a:solidFill>
              </a:rPr>
              <a:t>= "</a:t>
            </a:r>
            <a:r>
              <a:rPr lang="en-US" altLang="ko-KR" b="1" dirty="0" err="1">
                <a:solidFill>
                  <a:srgbClr val="555555"/>
                </a:solidFill>
              </a:rPr>
              <a:t>Gachon</a:t>
            </a:r>
            <a:r>
              <a:rPr lang="en-US" altLang="ko-KR" b="1" dirty="0">
                <a:solidFill>
                  <a:srgbClr val="555555"/>
                </a:solidFill>
              </a:rPr>
              <a:t>"</a:t>
            </a: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b </a:t>
            </a:r>
            <a:r>
              <a:rPr lang="en-US" altLang="ko-KR" b="1" dirty="0">
                <a:solidFill>
                  <a:srgbClr val="555555"/>
                </a:solidFill>
              </a:rPr>
              <a:t>= "</a:t>
            </a:r>
            <a:r>
              <a:rPr lang="en-US" altLang="ko-KR" b="1" dirty="0" smtClean="0">
                <a:solidFill>
                  <a:srgbClr val="555555"/>
                </a:solidFill>
              </a:rPr>
              <a:t>University“</a:t>
            </a: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a </a:t>
            </a:r>
            <a:r>
              <a:rPr lang="en-US" altLang="ko-KR" b="1" dirty="0">
                <a:solidFill>
                  <a:srgbClr val="555555"/>
                </a:solidFill>
              </a:rPr>
              <a:t>+ " " + </a:t>
            </a:r>
            <a:r>
              <a:rPr lang="en-US" altLang="ko-KR" b="1" dirty="0" smtClean="0">
                <a:solidFill>
                  <a:srgbClr val="555555"/>
                </a:solidFill>
              </a:rPr>
              <a:t>b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덧셈으로 </a:t>
            </a:r>
            <a:r>
              <a:rPr lang="en-US" altLang="ko-KR" b="1" dirty="0" smtClean="0">
                <a:solidFill>
                  <a:srgbClr val="C00000"/>
                </a:solidFill>
              </a:rPr>
              <a:t>a</a:t>
            </a:r>
            <a:r>
              <a:rPr lang="ko-KR" altLang="en-US" b="1" dirty="0" smtClean="0">
                <a:solidFill>
                  <a:srgbClr val="C00000"/>
                </a:solidFill>
              </a:rPr>
              <a:t>와 </a:t>
            </a:r>
            <a:r>
              <a:rPr lang="en-US" altLang="ko-KR" b="1" dirty="0" smtClean="0">
                <a:solidFill>
                  <a:srgbClr val="C00000"/>
                </a:solidFill>
              </a:rPr>
              <a:t>b </a:t>
            </a:r>
            <a:r>
              <a:rPr lang="ko-KR" altLang="en-US" b="1" dirty="0" smtClean="0">
                <a:solidFill>
                  <a:srgbClr val="C00000"/>
                </a:solidFill>
              </a:rPr>
              <a:t>변수 연결하기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＇</a:t>
            </a:r>
            <a:r>
              <a:rPr lang="en-US" altLang="ko-KR" b="1" dirty="0" err="1" smtClean="0">
                <a:solidFill>
                  <a:srgbClr val="555555"/>
                </a:solidFill>
              </a:rPr>
              <a:t>Gachon</a:t>
            </a:r>
            <a:r>
              <a:rPr lang="en-US" altLang="ko-KR" b="1" dirty="0" smtClean="0">
                <a:solidFill>
                  <a:srgbClr val="555555"/>
                </a:solidFill>
              </a:rPr>
              <a:t> University＇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s-ES" altLang="ko-KR" b="1" dirty="0" smtClean="0">
                <a:solidFill>
                  <a:srgbClr val="555555"/>
                </a:solidFill>
              </a:rPr>
              <a:t>A </a:t>
            </a:r>
            <a:r>
              <a:rPr lang="es-ES" altLang="ko-KR" b="1" dirty="0">
                <a:solidFill>
                  <a:srgbClr val="555555"/>
                </a:solidFill>
              </a:rPr>
              <a:t>* 2 + </a:t>
            </a:r>
            <a:r>
              <a:rPr lang="es-ES" altLang="ko-KR" b="1" dirty="0" smtClean="0">
                <a:solidFill>
                  <a:srgbClr val="555555"/>
                </a:solidFill>
              </a:rPr>
              <a:t>＂ ＂ </a:t>
            </a:r>
            <a:r>
              <a:rPr lang="es-ES" altLang="ko-KR" b="1" dirty="0">
                <a:solidFill>
                  <a:srgbClr val="555555"/>
                </a:solidFill>
              </a:rPr>
              <a:t>+ b * 2</a:t>
            </a:r>
          </a:p>
          <a:p>
            <a:pPr>
              <a:spcAft>
                <a:spcPts val="1200"/>
              </a:spcAft>
            </a:pPr>
            <a:r>
              <a:rPr lang="es-ES" altLang="ko-KR" b="1" dirty="0" smtClean="0">
                <a:solidFill>
                  <a:srgbClr val="555555"/>
                </a:solidFill>
              </a:rPr>
              <a:t>＇</a:t>
            </a:r>
            <a:r>
              <a:rPr lang="es-ES" altLang="ko-KR" b="1" dirty="0" err="1" smtClean="0">
                <a:solidFill>
                  <a:srgbClr val="555555"/>
                </a:solidFill>
              </a:rPr>
              <a:t>GachonGachon</a:t>
            </a:r>
            <a:r>
              <a:rPr lang="es-ES" altLang="ko-KR" b="1" dirty="0" smtClean="0">
                <a:solidFill>
                  <a:srgbClr val="555555"/>
                </a:solidFill>
              </a:rPr>
              <a:t> </a:t>
            </a:r>
            <a:r>
              <a:rPr lang="es-ES" altLang="ko-KR" b="1" dirty="0" err="1" smtClean="0">
                <a:solidFill>
                  <a:srgbClr val="555555"/>
                </a:solidFill>
              </a:rPr>
              <a:t>UniversityUniversity</a:t>
            </a:r>
            <a:r>
              <a:rPr lang="es-ES" altLang="ko-KR" b="1" dirty="0" smtClean="0">
                <a:solidFill>
                  <a:srgbClr val="555555"/>
                </a:solidFill>
              </a:rPr>
              <a:t>‘ 	</a:t>
            </a:r>
            <a:r>
              <a:rPr lang="fr-FR" altLang="ko-KR" b="1" dirty="0" smtClean="0">
                <a:solidFill>
                  <a:srgbClr val="C00000"/>
                </a:solidFill>
              </a:rPr>
              <a:t># </a:t>
            </a:r>
            <a:r>
              <a:rPr lang="ko-KR" altLang="en-US" b="1" dirty="0" smtClean="0">
                <a:solidFill>
                  <a:srgbClr val="C00000"/>
                </a:solidFill>
              </a:rPr>
              <a:t>곱하기로 반복 연산 가능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if 'U' in </a:t>
            </a:r>
            <a:r>
              <a:rPr lang="en-US" altLang="ko-KR" b="1" dirty="0" smtClean="0">
                <a:solidFill>
                  <a:srgbClr val="555555"/>
                </a:solidFill>
              </a:rPr>
              <a:t>a: print a	</a:t>
            </a:r>
            <a:r>
              <a:rPr lang="fr-FR" altLang="ko-KR" b="1" dirty="0">
                <a:solidFill>
                  <a:srgbClr val="C00000"/>
                </a:solidFill>
              </a:rPr>
              <a:t># </a:t>
            </a:r>
            <a:r>
              <a:rPr lang="en-US" altLang="ko-KR" b="1" dirty="0" smtClean="0">
                <a:solidFill>
                  <a:srgbClr val="C00000"/>
                </a:solidFill>
              </a:rPr>
              <a:t>‘U‘</a:t>
            </a:r>
            <a:r>
              <a:rPr lang="ko-KR" altLang="en-US" b="1" dirty="0" smtClean="0">
                <a:solidFill>
                  <a:srgbClr val="C00000"/>
                </a:solidFill>
              </a:rPr>
              <a:t>가 </a:t>
            </a:r>
            <a:r>
              <a:rPr lang="en-US" altLang="ko-KR" b="1" dirty="0" smtClean="0">
                <a:solidFill>
                  <a:srgbClr val="C00000"/>
                </a:solidFill>
              </a:rPr>
              <a:t>a</a:t>
            </a:r>
            <a:r>
              <a:rPr lang="ko-KR" altLang="en-US" b="1" dirty="0" smtClean="0">
                <a:solidFill>
                  <a:srgbClr val="C00000"/>
                </a:solidFill>
              </a:rPr>
              <a:t>에 포함되었는지 확인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else: print b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300" y="1417638"/>
            <a:ext cx="87757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ㆍ덧셈과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뺄셈 연산 가능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in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명령으로 포함여부 체크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047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문자열 함수 </a:t>
            </a:r>
            <a:r>
              <a:rPr lang="en-US" altLang="ko-KR" dirty="0" smtClean="0">
                <a:latin typeface="Helvetica" panose="020B0604020202030204" pitchFamily="34" charset="0"/>
              </a:rPr>
              <a:t>(1/</a:t>
            </a:r>
            <a:r>
              <a:rPr lang="en-US" altLang="ko-KR" sz="3200" dirty="0" smtClean="0">
                <a:latin typeface="Helvetica" panose="020B0604020202030204" pitchFamily="34" charset="0"/>
              </a:rPr>
              <a:t>2</a:t>
            </a:r>
            <a:r>
              <a:rPr lang="en-US" altLang="ko-KR" dirty="0" smtClean="0">
                <a:latin typeface="Helvetica" panose="020B0604020202030204" pitchFamily="34" charset="0"/>
              </a:rPr>
              <a:t>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68300" y="1531620"/>
          <a:ext cx="8150860" cy="4533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3056"/>
                <a:gridCol w="5877804"/>
              </a:tblGrid>
              <a:tr h="377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 err="1">
                          <a:effectLst/>
                        </a:rPr>
                        <a:t>함수명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</a:rPr>
                        <a:t>기능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</a:rPr>
                        <a:t>len</a:t>
                      </a:r>
                      <a:r>
                        <a:rPr lang="en-US" sz="1800" u="none" strike="noStrike" dirty="0">
                          <a:effectLst/>
                        </a:rPr>
                        <a:t>(a)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문자열의 문자 개수를 반환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</a:rPr>
                        <a:t>a.upper</a:t>
                      </a:r>
                      <a:r>
                        <a:rPr lang="en-US" sz="1800" u="none" strike="noStrike" dirty="0">
                          <a:effectLst/>
                        </a:rPr>
                        <a:t>()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대문자로 변환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</a:rPr>
                        <a:t>a.lower</a:t>
                      </a:r>
                      <a:r>
                        <a:rPr lang="en-US" sz="1800" u="none" strike="noStrike" dirty="0">
                          <a:effectLst/>
                        </a:rPr>
                        <a:t>()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소문자로 변환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a.capitalize()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첫 문자를 대문자로 변환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556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a.titile()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제목형태로 변환</a:t>
                      </a:r>
                      <a:br>
                        <a:rPr lang="ko-KR" altLang="en-US" sz="1800" u="none" strike="noStrike" dirty="0">
                          <a:effectLst/>
                        </a:rPr>
                      </a:br>
                      <a:r>
                        <a:rPr lang="ko-KR" altLang="en-US" sz="1800" u="none" strike="noStrike" dirty="0" err="1">
                          <a:effectLst/>
                        </a:rPr>
                        <a:t>띄워쓰기후</a:t>
                      </a:r>
                      <a:r>
                        <a:rPr lang="ko-KR" altLang="en-US" sz="1800" u="none" strike="noStrike" dirty="0">
                          <a:effectLst/>
                        </a:rPr>
                        <a:t> 첫 글자만 대문자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a.count('abc')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문자열 </a:t>
                      </a:r>
                      <a:r>
                        <a:rPr lang="en-US" altLang="ko-KR" sz="1800" u="none" strike="noStrike" dirty="0">
                          <a:effectLst/>
                        </a:rPr>
                        <a:t>a</a:t>
                      </a:r>
                      <a:r>
                        <a:rPr lang="ko-KR" altLang="en-US" sz="1800" u="none" strike="noStrike" dirty="0">
                          <a:effectLst/>
                        </a:rPr>
                        <a:t>에 </a:t>
                      </a:r>
                      <a:r>
                        <a:rPr lang="en-US" altLang="ko-KR" sz="1800" u="none" strike="noStrike" dirty="0">
                          <a:effectLst/>
                        </a:rPr>
                        <a:t>'</a:t>
                      </a:r>
                      <a:r>
                        <a:rPr lang="en-US" altLang="ko-KR" sz="1800" u="none" strike="noStrike" dirty="0" err="1">
                          <a:effectLst/>
                        </a:rPr>
                        <a:t>abc</a:t>
                      </a:r>
                      <a:r>
                        <a:rPr lang="en-US" altLang="ko-KR" sz="1800" u="none" strike="noStrike" dirty="0">
                          <a:effectLst/>
                        </a:rPr>
                        <a:t>'</a:t>
                      </a:r>
                      <a:r>
                        <a:rPr lang="ko-KR" altLang="en-US" sz="1800" u="none" strike="noStrike" dirty="0">
                          <a:effectLst/>
                        </a:rPr>
                        <a:t>가 들어간 횟수 반환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556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a.find('abc')</a:t>
                      </a:r>
                      <a:br>
                        <a:rPr lang="en-US" sz="1800" u="none" strike="noStrike">
                          <a:effectLst/>
                        </a:rPr>
                      </a:br>
                      <a:r>
                        <a:rPr lang="en-US" sz="1800" u="none" strike="noStrike">
                          <a:effectLst/>
                        </a:rPr>
                        <a:t>a.rfind('abc')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문자열 </a:t>
                      </a:r>
                      <a:r>
                        <a:rPr lang="en-US" altLang="ko-KR" sz="1800" u="none" strike="noStrike" dirty="0">
                          <a:effectLst/>
                        </a:rPr>
                        <a:t>a</a:t>
                      </a:r>
                      <a:r>
                        <a:rPr lang="ko-KR" altLang="en-US" sz="1800" u="none" strike="noStrike" dirty="0">
                          <a:effectLst/>
                        </a:rPr>
                        <a:t>에 </a:t>
                      </a:r>
                      <a:r>
                        <a:rPr lang="en-US" altLang="ko-KR" sz="1800" u="none" strike="noStrike" dirty="0">
                          <a:effectLst/>
                        </a:rPr>
                        <a:t>'</a:t>
                      </a:r>
                      <a:r>
                        <a:rPr lang="en-US" altLang="ko-KR" sz="1800" u="none" strike="noStrike" dirty="0" err="1">
                          <a:effectLst/>
                        </a:rPr>
                        <a:t>abc</a:t>
                      </a:r>
                      <a:r>
                        <a:rPr lang="en-US" altLang="ko-KR" sz="1800" u="none" strike="noStrike" dirty="0">
                          <a:effectLst/>
                        </a:rPr>
                        <a:t>'</a:t>
                      </a:r>
                      <a:r>
                        <a:rPr lang="ko-KR" altLang="en-US" sz="1800" u="none" strike="noStrike" dirty="0">
                          <a:effectLst/>
                        </a:rPr>
                        <a:t>가 들어간 위치</a:t>
                      </a:r>
                      <a:r>
                        <a:rPr lang="en-US" altLang="ko-KR" sz="1800" u="none" strike="noStrike" dirty="0">
                          <a:effectLst/>
                        </a:rPr>
                        <a:t>(</a:t>
                      </a:r>
                      <a:r>
                        <a:rPr lang="ko-KR" altLang="en-US" sz="1800" u="none" strike="noStrike" dirty="0">
                          <a:effectLst/>
                        </a:rPr>
                        <a:t>오프셋</a:t>
                      </a:r>
                      <a:r>
                        <a:rPr lang="en-US" altLang="ko-KR" sz="1800" u="none" strike="noStrike" dirty="0">
                          <a:effectLst/>
                        </a:rPr>
                        <a:t>) </a:t>
                      </a:r>
                      <a:r>
                        <a:rPr lang="ko-KR" altLang="en-US" sz="1800" u="none" strike="noStrike" dirty="0">
                          <a:effectLst/>
                        </a:rPr>
                        <a:t>반환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a.startswith('ab'c)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문자열 </a:t>
                      </a:r>
                      <a:r>
                        <a:rPr lang="en-US" altLang="ko-KR" sz="1800" u="none" strike="noStrike" dirty="0">
                          <a:effectLst/>
                        </a:rPr>
                        <a:t>a</a:t>
                      </a:r>
                      <a:r>
                        <a:rPr lang="ko-KR" altLang="en-US" sz="1800" u="none" strike="noStrike" dirty="0">
                          <a:effectLst/>
                        </a:rPr>
                        <a:t>는 </a:t>
                      </a:r>
                      <a:r>
                        <a:rPr lang="en-US" altLang="ko-KR" sz="1800" u="none" strike="noStrike" dirty="0">
                          <a:effectLst/>
                        </a:rPr>
                        <a:t>'</a:t>
                      </a:r>
                      <a:r>
                        <a:rPr lang="en-US" altLang="ko-KR" sz="1800" u="none" strike="noStrike" dirty="0" err="1">
                          <a:effectLst/>
                        </a:rPr>
                        <a:t>abc</a:t>
                      </a:r>
                      <a:r>
                        <a:rPr lang="en-US" altLang="ko-KR" sz="1800" u="none" strike="noStrike" dirty="0">
                          <a:effectLst/>
                        </a:rPr>
                        <a:t>'</a:t>
                      </a:r>
                      <a:r>
                        <a:rPr lang="ko-KR" altLang="en-US" sz="1800" u="none" strike="noStrike" dirty="0">
                          <a:effectLst/>
                        </a:rPr>
                        <a:t>로 시작하는 문자열여부 반환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a.endswith('abc')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문자열 </a:t>
                      </a:r>
                      <a:r>
                        <a:rPr lang="en-US" altLang="ko-KR" sz="1800" u="none" strike="noStrike" dirty="0">
                          <a:effectLst/>
                        </a:rPr>
                        <a:t>a</a:t>
                      </a:r>
                      <a:r>
                        <a:rPr lang="ko-KR" altLang="en-US" sz="1800" u="none" strike="noStrike" dirty="0">
                          <a:effectLst/>
                        </a:rPr>
                        <a:t>는 </a:t>
                      </a:r>
                      <a:r>
                        <a:rPr lang="en-US" altLang="ko-KR" sz="1800" u="none" strike="noStrike" dirty="0">
                          <a:effectLst/>
                        </a:rPr>
                        <a:t>'</a:t>
                      </a:r>
                      <a:r>
                        <a:rPr lang="en-US" altLang="ko-KR" sz="1800" u="none" strike="noStrike" dirty="0" err="1">
                          <a:effectLst/>
                        </a:rPr>
                        <a:t>abc</a:t>
                      </a:r>
                      <a:r>
                        <a:rPr lang="en-US" altLang="ko-KR" sz="1800" u="none" strike="noStrike" dirty="0">
                          <a:effectLst/>
                        </a:rPr>
                        <a:t>'</a:t>
                      </a:r>
                      <a:r>
                        <a:rPr lang="ko-KR" altLang="en-US" sz="1800" u="none" strike="noStrike" dirty="0">
                          <a:effectLst/>
                        </a:rPr>
                        <a:t>로 끝나는 문자열여부 반환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685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Programming Example in IE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8300" y="1641928"/>
            <a:ext cx="1850285" cy="1289957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0D0D0D">
                <a:alpha val="3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smtClean="0">
                <a:solidFill>
                  <a:sysClr val="windowText" lastClr="000000"/>
                </a:solidFill>
              </a:rPr>
              <a:t>생산</a:t>
            </a:r>
            <a:r>
              <a:rPr lang="en-US" altLang="ko-KR" sz="2200" b="1" dirty="0" smtClean="0">
                <a:solidFill>
                  <a:sysClr val="windowText" lastClr="000000"/>
                </a:solidFill>
              </a:rPr>
              <a:t>/</a:t>
            </a:r>
            <a:r>
              <a:rPr lang="ko-KR" altLang="en-US" sz="2200" b="1" dirty="0" smtClean="0">
                <a:solidFill>
                  <a:sysClr val="windowText" lastClr="000000"/>
                </a:solidFill>
              </a:rPr>
              <a:t>공정</a:t>
            </a:r>
            <a:endParaRPr lang="en-US" altLang="ko-KR" sz="2200" b="1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2200" b="1" dirty="0" smtClean="0">
                <a:solidFill>
                  <a:sysClr val="windowText" lastClr="000000"/>
                </a:solidFill>
              </a:rPr>
              <a:t>시스템</a:t>
            </a:r>
            <a:endParaRPr lang="ko-KR" altLang="en-US" sz="22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00300" y="1641928"/>
            <a:ext cx="6362700" cy="1289957"/>
          </a:xfrm>
          <a:prstGeom prst="rect">
            <a:avLst/>
          </a:prstGeom>
          <a:solidFill>
            <a:schemeClr val="bg1"/>
          </a:solidFill>
          <a:ln w="57150">
            <a:solidFill>
              <a:srgbClr val="0D0D0D">
                <a:alpha val="3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ko-KR" altLang="en-US" sz="2000" b="1" dirty="0" err="1" smtClean="0">
                <a:solidFill>
                  <a:sysClr val="windowText" lastClr="000000"/>
                </a:solidFill>
              </a:rPr>
              <a:t>ㆍ반도체</a:t>
            </a:r>
            <a:r>
              <a:rPr lang="ko-KR" altLang="en-US" sz="2000" b="1" dirty="0" smtClean="0">
                <a:solidFill>
                  <a:sysClr val="windowText" lastClr="000000"/>
                </a:solidFill>
              </a:rPr>
              <a:t> 생산에서 발생한 다양한 공정정보를</a:t>
            </a:r>
            <a:endParaRPr lang="en-US" altLang="ko-KR" sz="2000" b="1" dirty="0" smtClean="0">
              <a:solidFill>
                <a:sysClr val="windowText" lastClr="000000"/>
              </a:solidFill>
            </a:endParaRPr>
          </a:p>
          <a:p>
            <a:pPr>
              <a:spcAft>
                <a:spcPts val="300"/>
              </a:spcAft>
            </a:pPr>
            <a:r>
              <a:rPr lang="en-US" altLang="ko-KR" sz="2000" b="1" dirty="0" smtClean="0">
                <a:solidFill>
                  <a:sysClr val="windowText" lastClr="000000"/>
                </a:solidFill>
              </a:rPr>
              <a:t>   </a:t>
            </a:r>
            <a:r>
              <a:rPr lang="ko-KR" altLang="en-US" sz="2000" b="1" dirty="0" smtClean="0">
                <a:solidFill>
                  <a:sysClr val="windowText" lastClr="000000"/>
                </a:solidFill>
              </a:rPr>
              <a:t>바탕으로 </a:t>
            </a:r>
            <a:r>
              <a:rPr lang="ko-KR" altLang="en-US" sz="2000" b="1" dirty="0" err="1" smtClean="0">
                <a:solidFill>
                  <a:sysClr val="windowText" lastClr="000000"/>
                </a:solidFill>
              </a:rPr>
              <a:t>수율이</a:t>
            </a:r>
            <a:r>
              <a:rPr lang="ko-KR" altLang="en-US" sz="2000" b="1" dirty="0" smtClean="0">
                <a:solidFill>
                  <a:sysClr val="windowText" lastClr="000000"/>
                </a:solidFill>
              </a:rPr>
              <a:t> 나빠지는 원인을 분석하기 </a:t>
            </a:r>
            <a:r>
              <a:rPr lang="ko-KR" altLang="en-US" sz="2000" b="1" dirty="0" err="1" smtClean="0">
                <a:solidFill>
                  <a:sysClr val="windowText" lastClr="000000"/>
                </a:solidFill>
              </a:rPr>
              <a:t>위헤</a:t>
            </a:r>
            <a:endParaRPr lang="en-US" altLang="ko-KR" sz="2000" b="1" dirty="0" smtClean="0">
              <a:solidFill>
                <a:sysClr val="windowText" lastClr="000000"/>
              </a:solidFill>
            </a:endParaRPr>
          </a:p>
          <a:p>
            <a:pPr>
              <a:spcAft>
                <a:spcPts val="300"/>
              </a:spcAft>
            </a:pPr>
            <a:r>
              <a:rPr lang="ko-KR" altLang="en-US" sz="2000" b="1" dirty="0" smtClean="0">
                <a:solidFill>
                  <a:sysClr val="windowText" lastClr="000000"/>
                </a:solidFill>
              </a:rPr>
              <a:t>   공정정보 로그 수집 및 통계처리 프로그램 개발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8300" y="3156175"/>
            <a:ext cx="1850285" cy="1289957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0D0D0D">
                <a:alpha val="3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smtClean="0">
                <a:solidFill>
                  <a:sysClr val="windowText" lastClr="000000"/>
                </a:solidFill>
              </a:rPr>
              <a:t>정보 시스템</a:t>
            </a:r>
            <a:endParaRPr lang="ko-KR" altLang="en-US" sz="220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00300" y="3156175"/>
            <a:ext cx="6362700" cy="1289957"/>
          </a:xfrm>
          <a:prstGeom prst="rect">
            <a:avLst/>
          </a:prstGeom>
          <a:solidFill>
            <a:schemeClr val="bg1"/>
          </a:solidFill>
          <a:ln w="57150">
            <a:solidFill>
              <a:srgbClr val="0D0D0D">
                <a:alpha val="3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ko-KR" altLang="en-US" sz="2000" b="1" dirty="0" err="1" smtClean="0">
                <a:solidFill>
                  <a:sysClr val="windowText" lastClr="000000"/>
                </a:solidFill>
              </a:rPr>
              <a:t>ㆍ경영</a:t>
            </a:r>
            <a:r>
              <a:rPr lang="ko-KR" altLang="en-US" sz="2000" b="1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sz="2000" b="1" dirty="0" err="1" smtClean="0">
                <a:solidFill>
                  <a:sysClr val="windowText" lastClr="000000"/>
                </a:solidFill>
              </a:rPr>
              <a:t>프로세스을</a:t>
            </a:r>
            <a:r>
              <a:rPr lang="ko-KR" altLang="en-US" sz="2000" b="1" dirty="0" smtClean="0">
                <a:solidFill>
                  <a:sysClr val="windowText" lastClr="000000"/>
                </a:solidFill>
              </a:rPr>
              <a:t> 이루는 다양한 정보들의 흐름을</a:t>
            </a:r>
            <a:endParaRPr lang="en-US" altLang="ko-KR" sz="2000" b="1" dirty="0" smtClean="0">
              <a:solidFill>
                <a:sysClr val="windowText" lastClr="000000"/>
              </a:solidFill>
            </a:endParaRPr>
          </a:p>
          <a:p>
            <a:pPr>
              <a:spcAft>
                <a:spcPts val="300"/>
              </a:spcAft>
            </a:pPr>
            <a:r>
              <a:rPr lang="en-US" altLang="ko-KR" sz="20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000" b="1" dirty="0" smtClean="0">
                <a:solidFill>
                  <a:sysClr val="windowText" lastClr="000000"/>
                </a:solidFill>
              </a:rPr>
              <a:t>  </a:t>
            </a:r>
            <a:r>
              <a:rPr lang="ko-KR" altLang="en-US" sz="2000" b="1" dirty="0" smtClean="0">
                <a:solidFill>
                  <a:sysClr val="windowText" lastClr="000000"/>
                </a:solidFill>
              </a:rPr>
              <a:t>파악하여 처리할 수 있는 정보 시스템 설계</a:t>
            </a:r>
            <a:endParaRPr lang="en-US" altLang="ko-KR" sz="2000" b="1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8300" y="4670422"/>
            <a:ext cx="1850285" cy="1289957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0D0D0D">
                <a:alpha val="3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smtClean="0">
                <a:solidFill>
                  <a:sysClr val="windowText" lastClr="000000"/>
                </a:solidFill>
              </a:rPr>
              <a:t>데이터 과학</a:t>
            </a:r>
            <a:r>
              <a:rPr lang="en-US" altLang="ko-KR" sz="2200" b="1" dirty="0" smtClean="0">
                <a:solidFill>
                  <a:sysClr val="windowText" lastClr="000000"/>
                </a:solidFill>
              </a:rPr>
              <a:t>/</a:t>
            </a:r>
          </a:p>
          <a:p>
            <a:pPr algn="ctr"/>
            <a:r>
              <a:rPr lang="ko-KR" altLang="en-US" sz="2200" b="1" dirty="0" smtClean="0">
                <a:solidFill>
                  <a:sysClr val="windowText" lastClr="000000"/>
                </a:solidFill>
              </a:rPr>
              <a:t>금융 공학</a:t>
            </a:r>
            <a:endParaRPr lang="ko-KR" altLang="en-US" sz="22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00300" y="4670422"/>
            <a:ext cx="6362700" cy="1289957"/>
          </a:xfrm>
          <a:prstGeom prst="rect">
            <a:avLst/>
          </a:prstGeom>
          <a:solidFill>
            <a:schemeClr val="bg1"/>
          </a:solidFill>
          <a:ln w="57150">
            <a:solidFill>
              <a:srgbClr val="0D0D0D">
                <a:alpha val="3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ko-KR" altLang="en-US" sz="2000" b="1" dirty="0" err="1" smtClean="0">
                <a:solidFill>
                  <a:sysClr val="windowText" lastClr="000000"/>
                </a:solidFill>
              </a:rPr>
              <a:t>ㆍ금융</a:t>
            </a:r>
            <a:r>
              <a:rPr lang="ko-KR" altLang="en-US" sz="2000" b="1" dirty="0" smtClean="0">
                <a:solidFill>
                  <a:sysClr val="windowText" lastClr="000000"/>
                </a:solidFill>
              </a:rPr>
              <a:t> 상품 소비 패턴을 분석하는 알고리즘과 </a:t>
            </a:r>
            <a:endParaRPr lang="en-US" altLang="ko-KR" sz="2000" b="1" dirty="0" smtClean="0">
              <a:solidFill>
                <a:sysClr val="windowText" lastClr="000000"/>
              </a:solidFill>
            </a:endParaRPr>
          </a:p>
          <a:p>
            <a:pPr>
              <a:spcAft>
                <a:spcPts val="300"/>
              </a:spcAft>
            </a:pPr>
            <a:r>
              <a:rPr lang="en-US" altLang="ko-KR" sz="20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000" b="1" dirty="0" smtClean="0">
                <a:solidFill>
                  <a:sysClr val="windowText" lastClr="000000"/>
                </a:solidFill>
              </a:rPr>
              <a:t>  </a:t>
            </a:r>
            <a:r>
              <a:rPr lang="ko-KR" altLang="en-US" sz="2000" b="1" dirty="0" smtClean="0">
                <a:solidFill>
                  <a:sysClr val="windowText" lastClr="000000"/>
                </a:solidFill>
              </a:rPr>
              <a:t>프로그램을 개발하여 새로운 금융 상품에 적용</a:t>
            </a:r>
            <a:endParaRPr lang="en-US" altLang="ko-KR" sz="2000" b="1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36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문자열 함수 </a:t>
            </a:r>
            <a:r>
              <a:rPr lang="en-US" altLang="ko-KR" dirty="0" smtClean="0">
                <a:latin typeface="Helvetica" panose="020B0604020202030204" pitchFamily="34" charset="0"/>
              </a:rPr>
              <a:t>(2/</a:t>
            </a:r>
            <a:r>
              <a:rPr lang="en-US" altLang="ko-KR" sz="3200" dirty="0" smtClean="0">
                <a:latin typeface="Helvetica" panose="020B0604020202030204" pitchFamily="34" charset="0"/>
              </a:rPr>
              <a:t>2</a:t>
            </a:r>
            <a:r>
              <a:rPr lang="en-US" altLang="ko-KR" dirty="0" smtClean="0">
                <a:latin typeface="Helvetica" panose="020B0604020202030204" pitchFamily="34" charset="0"/>
              </a:rPr>
              <a:t>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68300" y="1531620"/>
          <a:ext cx="8150860" cy="42138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3056"/>
                <a:gridCol w="5877804"/>
              </a:tblGrid>
              <a:tr h="3830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 err="1">
                          <a:effectLst/>
                        </a:rPr>
                        <a:t>함수명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</a:rPr>
                        <a:t>기능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30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a.strip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좌우 공백을 없앰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30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a.rstrip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오른쪽 공백을 없앰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30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a.lstrip()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왼쪽 공백을 없앰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30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a.split()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공백을 기준으로 나눠 리스트로 반환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661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a.split('abc')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r>
                        <a:rPr lang="ko-KR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기준으로 나눠 리스트로 반환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30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a.isdigit()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문자열이 숫자인지 여부 반환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661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a.islower()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문자열이 소문자인지 여부 반환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30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a.isupper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문자열이 대문자인지 여부 반환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3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Helvetica" panose="020B0604020202030204" pitchFamily="34" charset="0"/>
              </a:rPr>
              <a:t>다양한 문자열 표현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300" y="1417638"/>
            <a:ext cx="8775700" cy="490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문자열 선언은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큰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따옴표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(“”)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 작은 따옴표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(‘’)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b="1" dirty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It’s OK </a:t>
            </a:r>
            <a:r>
              <a:rPr lang="ko-KR" altLang="en-US" sz="2400" b="1" dirty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이라는 문자열은 어떻게 표현할까</a:t>
            </a:r>
            <a:r>
              <a:rPr lang="en-US" altLang="ko-KR" sz="2400" b="1" dirty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①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 = ‘It\’ ok.’ </a:t>
            </a:r>
          </a:p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4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\’</a:t>
            </a:r>
            <a:r>
              <a:rPr lang="ko-KR" altLang="en-US" sz="24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문자열 구분자가 아닌 출력문자로 처리</a:t>
            </a:r>
            <a:endParaRPr lang="en-US" altLang="ko-KR" sz="24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②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 = “It’s ok.”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큰</a:t>
            </a:r>
            <a:r>
              <a:rPr lang="ko-KR" altLang="en-US" sz="24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따옴표로 문자열 </a:t>
            </a:r>
            <a:r>
              <a:rPr lang="ko-KR" altLang="en-US" sz="24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선언후</a:t>
            </a:r>
            <a:r>
              <a:rPr lang="ko-KR" altLang="en-US" sz="24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작은 따옴표는 출력문자로 사용</a:t>
            </a:r>
            <a:endParaRPr lang="en-US" altLang="ko-KR" sz="24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4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두줄</a:t>
            </a:r>
            <a:r>
              <a:rPr lang="en-US" altLang="ko-KR" sz="24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이상은 어떻게 저장할까</a:t>
            </a:r>
            <a:r>
              <a:rPr lang="en-US" altLang="ko-KR" sz="24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\n  </a:t>
            </a:r>
            <a:r>
              <a:rPr lang="en-US" altLang="ko-KR" sz="24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\n</a:t>
            </a:r>
            <a:r>
              <a:rPr lang="ko-KR" altLang="en-US" sz="24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ko-KR" altLang="en-US" sz="24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줄바꿈을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의미하는 특수 문자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② 큰따옴표 또는 작은 따옴표 </a:t>
            </a: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세번연속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a= “”” </a:t>
            </a:r>
            <a:r>
              <a:rPr lang="en-US" altLang="ko-KR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It’Ok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I’m Happy.</a:t>
            </a:r>
          </a:p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See you. “””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32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특수 문자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300" y="1417638"/>
            <a:ext cx="877570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문자열을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표시할때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백슬래시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\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키보드로 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표시하기 어려운 문자들을 표현함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68300" y="2647950"/>
          <a:ext cx="8166100" cy="3295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1900"/>
                <a:gridCol w="2851150"/>
                <a:gridCol w="1202690"/>
                <a:gridCol w="2880360"/>
              </a:tblGrid>
              <a:tr h="5492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문자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설명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문자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설명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49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\ [Enter]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다음 줄과 연속임을 표현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\n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</a:rPr>
                        <a:t>줄바꾸기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9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\\</a:t>
                      </a:r>
                      <a:endParaRPr lang="ko-KR" altLang="en-US" sz="14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\ </a:t>
                      </a:r>
                      <a:r>
                        <a:rPr lang="ko-KR" altLang="en-US" sz="1400" u="none" strike="noStrike">
                          <a:effectLst/>
                        </a:rPr>
                        <a:t>문자 자체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\t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TAB </a:t>
                      </a:r>
                      <a:r>
                        <a:rPr lang="ko-KR" altLang="en-US" sz="1400" u="none" strike="noStrike" dirty="0">
                          <a:effectLst/>
                        </a:rPr>
                        <a:t>키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9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\`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` </a:t>
                      </a:r>
                      <a:r>
                        <a:rPr lang="ko-KR" altLang="en-US" sz="1400" u="none" strike="noStrike">
                          <a:effectLst/>
                        </a:rPr>
                        <a:t>문자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\e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ESC </a:t>
                      </a:r>
                      <a:r>
                        <a:rPr lang="ko-KR" altLang="en-US" sz="1400" u="none" strike="noStrike" dirty="0">
                          <a:effectLst/>
                        </a:rPr>
                        <a:t>키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9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\"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" </a:t>
                      </a:r>
                      <a:r>
                        <a:rPr lang="ko-KR" altLang="en-US" sz="1400" u="none" strike="noStrike">
                          <a:effectLst/>
                        </a:rPr>
                        <a:t>문자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9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\b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백 스페이스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537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연습</a:t>
            </a:r>
            <a:r>
              <a:rPr lang="en-US" altLang="ko-KR" dirty="0" smtClean="0">
                <a:latin typeface="Helvetica" panose="020B0604020202030204" pitchFamily="34" charset="0"/>
              </a:rPr>
              <a:t>] Yesterday Counter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8300" y="2154694"/>
            <a:ext cx="8394700" cy="3849865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f = open("</a:t>
            </a:r>
            <a:r>
              <a:rPr lang="en-US" altLang="ko-KR" b="1" dirty="0" err="1">
                <a:solidFill>
                  <a:srgbClr val="555555"/>
                </a:solidFill>
              </a:rPr>
              <a:t>yesterday.song</a:t>
            </a:r>
            <a:r>
              <a:rPr lang="en-US" altLang="ko-KR" b="1" dirty="0">
                <a:solidFill>
                  <a:srgbClr val="555555"/>
                </a:solidFill>
              </a:rPr>
              <a:t>", 'r')</a:t>
            </a:r>
          </a:p>
          <a:p>
            <a:pPr>
              <a:spcAft>
                <a:spcPts val="1200"/>
              </a:spcAft>
            </a:pPr>
            <a:r>
              <a:rPr lang="en-US" altLang="ko-KR" b="1" dirty="0" err="1">
                <a:solidFill>
                  <a:srgbClr val="555555"/>
                </a:solidFill>
              </a:rPr>
              <a:t>yesterday_lyric</a:t>
            </a:r>
            <a:r>
              <a:rPr lang="en-US" altLang="ko-KR" b="1" dirty="0">
                <a:solidFill>
                  <a:srgbClr val="555555"/>
                </a:solidFill>
              </a:rPr>
              <a:t> = ""</a:t>
            </a: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while 1:</a:t>
            </a: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  line = </a:t>
            </a:r>
            <a:r>
              <a:rPr lang="en-US" altLang="ko-KR" b="1" dirty="0" err="1">
                <a:solidFill>
                  <a:srgbClr val="555555"/>
                </a:solidFill>
              </a:rPr>
              <a:t>f.readline</a:t>
            </a:r>
            <a:r>
              <a:rPr lang="en-US" altLang="ko-KR" b="1" dirty="0">
                <a:solidFill>
                  <a:srgbClr val="555555"/>
                </a:solidFill>
              </a:rPr>
              <a:t>()</a:t>
            </a: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  if not line: break</a:t>
            </a: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  </a:t>
            </a:r>
            <a:r>
              <a:rPr lang="en-US" altLang="ko-KR" b="1" dirty="0" err="1">
                <a:solidFill>
                  <a:srgbClr val="555555"/>
                </a:solidFill>
              </a:rPr>
              <a:t>yesterday_lyric</a:t>
            </a:r>
            <a:r>
              <a:rPr lang="en-US" altLang="ko-KR" b="1" dirty="0">
                <a:solidFill>
                  <a:srgbClr val="555555"/>
                </a:solidFill>
              </a:rPr>
              <a:t> = </a:t>
            </a:r>
            <a:r>
              <a:rPr lang="en-US" altLang="ko-KR" b="1" dirty="0" err="1">
                <a:solidFill>
                  <a:srgbClr val="555555"/>
                </a:solidFill>
              </a:rPr>
              <a:t>yesterday_lyric</a:t>
            </a:r>
            <a:r>
              <a:rPr lang="en-US" altLang="ko-KR" b="1" dirty="0">
                <a:solidFill>
                  <a:srgbClr val="555555"/>
                </a:solidFill>
              </a:rPr>
              <a:t> + </a:t>
            </a:r>
            <a:r>
              <a:rPr lang="en-US" altLang="ko-KR" b="1" dirty="0" err="1">
                <a:solidFill>
                  <a:srgbClr val="555555"/>
                </a:solidFill>
              </a:rPr>
              <a:t>line.strip</a:t>
            </a:r>
            <a:r>
              <a:rPr lang="en-US" altLang="ko-KR" b="1" dirty="0">
                <a:solidFill>
                  <a:srgbClr val="555555"/>
                </a:solidFill>
              </a:rPr>
              <a:t>() + "\n"</a:t>
            </a:r>
          </a:p>
          <a:p>
            <a:pPr>
              <a:spcAft>
                <a:spcPts val="1200"/>
              </a:spcAft>
            </a:pPr>
            <a:r>
              <a:rPr lang="en-US" altLang="ko-KR" b="1" dirty="0" err="1">
                <a:solidFill>
                  <a:srgbClr val="555555"/>
                </a:solidFill>
              </a:rPr>
              <a:t>f.close</a:t>
            </a:r>
            <a:r>
              <a:rPr lang="en-US" altLang="ko-KR" b="1" dirty="0" smtClean="0">
                <a:solidFill>
                  <a:srgbClr val="555555"/>
                </a:solidFill>
              </a:rPr>
              <a:t>()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err="1">
                <a:solidFill>
                  <a:srgbClr val="555555"/>
                </a:solidFill>
              </a:rPr>
              <a:t>n_of_yesterday</a:t>
            </a:r>
            <a:r>
              <a:rPr lang="en-US" altLang="ko-KR" b="1" dirty="0">
                <a:solidFill>
                  <a:srgbClr val="555555"/>
                </a:solidFill>
              </a:rPr>
              <a:t> = </a:t>
            </a:r>
            <a:r>
              <a:rPr lang="en-US" altLang="ko-KR" b="1" dirty="0" err="1">
                <a:solidFill>
                  <a:srgbClr val="555555"/>
                </a:solidFill>
              </a:rPr>
              <a:t>yesterday_lyric.upper</a:t>
            </a:r>
            <a:r>
              <a:rPr lang="en-US" altLang="ko-KR" b="1" dirty="0">
                <a:solidFill>
                  <a:srgbClr val="555555"/>
                </a:solidFill>
              </a:rPr>
              <a:t>().count("YESTERDAY")</a:t>
            </a: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print "Number of A Word 'Yesterday'" , </a:t>
            </a:r>
            <a:r>
              <a:rPr lang="en-US" altLang="ko-KR" b="1" dirty="0" err="1">
                <a:solidFill>
                  <a:srgbClr val="555555"/>
                </a:solidFill>
              </a:rPr>
              <a:t>n_of_yesterday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“Yesterday”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노래에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“Yesterday”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단어의 개수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pic>
        <p:nvPicPr>
          <p:cNvPr id="6" name="Picture 2" descr="http://cdn.flaticon.com/png/256/24233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560" y="5292119"/>
            <a:ext cx="712440" cy="71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59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연습</a:t>
            </a:r>
            <a:r>
              <a:rPr lang="en-US" altLang="ko-KR" dirty="0" smtClean="0">
                <a:latin typeface="Helvetica" panose="020B0604020202030204" pitchFamily="34" charset="0"/>
              </a:rPr>
              <a:t>] Yesterday Counter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8300" y="1417638"/>
            <a:ext cx="8775700" cy="1082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대소문자를 구분하여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“Yesterday”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“yesterday”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개수를 나눠서 세는 프로그램을  작성하세요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4" name="Picture 2" descr="http://cdn.flaticon.com/png/256/24233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560" y="5292119"/>
            <a:ext cx="712440" cy="71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00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7796" y="2865565"/>
            <a:ext cx="8394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3000"/>
              </a:spcAft>
            </a:pPr>
            <a:r>
              <a:rPr lang="en-US" altLang="ko-KR" sz="48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Homework #4</a:t>
            </a:r>
            <a:endParaRPr lang="ko-KR" altLang="en-US" sz="4800" b="1" dirty="0">
              <a:ln w="38100">
                <a:solidFill>
                  <a:srgbClr val="0D0D0D">
                    <a:alpha val="42000"/>
                  </a:srgbClr>
                </a:solidFill>
              </a:ln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80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5646" y="647177"/>
            <a:ext cx="8394700" cy="84613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HW #4  PlayBaseball.py (3</a:t>
            </a:r>
            <a:r>
              <a:rPr lang="ko-KR" altLang="en-US" dirty="0" smtClean="0">
                <a:latin typeface="Helvetica" panose="020B0604020202030204" pitchFamily="34" charset="0"/>
              </a:rPr>
              <a:t>점</a:t>
            </a:r>
            <a:r>
              <a:rPr lang="en-US" altLang="ko-KR" dirty="0" smtClean="0">
                <a:latin typeface="Helvetica" panose="020B0604020202030204" pitchFamily="34" charset="0"/>
              </a:rPr>
              <a:t>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0128" y="1598141"/>
            <a:ext cx="8567353" cy="446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400" b="1" dirty="0" smtClean="0"/>
              <a:t>야구게임</a:t>
            </a:r>
            <a:endParaRPr lang="en-US" altLang="ko-KR" sz="2400" b="1" dirty="0"/>
          </a:p>
          <a:p>
            <a:pPr>
              <a:spcAft>
                <a:spcPts val="600"/>
              </a:spcAft>
            </a:pPr>
            <a:r>
              <a:rPr lang="ko-KR" altLang="en-US" sz="2400" dirty="0" err="1" smtClean="0"/>
              <a:t>ㆍ컴퓨터가</a:t>
            </a:r>
            <a:r>
              <a:rPr lang="ko-KR" altLang="en-US" sz="2400" dirty="0" smtClean="0"/>
              <a:t> 임의로 세자리 숫자를 생성</a:t>
            </a:r>
            <a:endParaRPr lang="en-US" altLang="ko-KR" sz="2400" dirty="0" smtClean="0"/>
          </a:p>
          <a:p>
            <a:pPr>
              <a:spcAft>
                <a:spcPts val="600"/>
              </a:spcAft>
            </a:pPr>
            <a:r>
              <a:rPr lang="en-US" altLang="ko-KR" sz="2400" dirty="0" smtClean="0"/>
              <a:t>   - </a:t>
            </a:r>
            <a:r>
              <a:rPr lang="ko-KR" altLang="en-US" sz="2400" dirty="0" smtClean="0"/>
              <a:t>세자리 숫자 안에는 같은 숫자가 존재하지 않음</a:t>
            </a:r>
            <a:endParaRPr lang="en-US" altLang="ko-KR" sz="2400" dirty="0" smtClean="0"/>
          </a:p>
          <a:p>
            <a:pPr>
              <a:spcAft>
                <a:spcPts val="2000"/>
              </a:spcAft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  (</a:t>
            </a:r>
            <a:r>
              <a:rPr lang="ko-KR" altLang="en-US" sz="2400" dirty="0" smtClean="0"/>
              <a:t>예</a:t>
            </a:r>
            <a:r>
              <a:rPr lang="en-US" altLang="ko-KR" sz="2400" dirty="0" smtClean="0"/>
              <a:t>: 378, 972, 143 </a:t>
            </a:r>
            <a:r>
              <a:rPr lang="ko-KR" altLang="en-US" sz="2400" dirty="0" smtClean="0"/>
              <a:t>는 가능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404, 999, 877 </a:t>
            </a:r>
            <a:r>
              <a:rPr lang="ko-KR" altLang="en-US" sz="2400" dirty="0" smtClean="0"/>
              <a:t>는 불가능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  <a:p>
            <a:pPr>
              <a:spcAft>
                <a:spcPts val="2000"/>
              </a:spcAft>
            </a:pPr>
            <a:r>
              <a:rPr lang="ko-KR" altLang="en-US" sz="2400" dirty="0" err="1" smtClean="0"/>
              <a:t>ㆍ사용자는</a:t>
            </a:r>
            <a:r>
              <a:rPr lang="ko-KR" altLang="en-US" sz="2400" dirty="0" smtClean="0"/>
              <a:t> 컴퓨터의 세자리 숫자를 맞출 때까지 숫자를 입력</a:t>
            </a:r>
            <a:endParaRPr lang="en-US" altLang="ko-KR" sz="2400" dirty="0" smtClean="0"/>
          </a:p>
          <a:p>
            <a:pPr>
              <a:spcAft>
                <a:spcPts val="600"/>
              </a:spcAft>
            </a:pPr>
            <a:r>
              <a:rPr lang="ko-KR" altLang="en-US" sz="2400" dirty="0" err="1" smtClean="0"/>
              <a:t>ㆍ사용자가</a:t>
            </a:r>
            <a:r>
              <a:rPr lang="ko-KR" altLang="en-US" sz="2400" dirty="0" smtClean="0"/>
              <a:t> 입력한 숫자와 컴퓨터가 생성한 숫자의</a:t>
            </a:r>
            <a:endParaRPr lang="en-US" altLang="ko-KR" sz="2400" dirty="0" smtClean="0"/>
          </a:p>
          <a:p>
            <a:pPr>
              <a:spcAft>
                <a:spcPts val="600"/>
              </a:spcAft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</a:t>
            </a:r>
            <a:r>
              <a:rPr lang="ko-KR" altLang="en-US" sz="2400" dirty="0" smtClean="0"/>
              <a:t>한 숫자와 자릿수가 모두 일치하면 </a:t>
            </a:r>
            <a:r>
              <a:rPr lang="en-US" altLang="ko-KR" sz="2400" dirty="0" smtClean="0"/>
              <a:t>1 Strike</a:t>
            </a:r>
          </a:p>
          <a:p>
            <a:pPr>
              <a:spcAft>
                <a:spcPts val="600"/>
              </a:spcAft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</a:t>
            </a:r>
            <a:r>
              <a:rPr lang="ko-KR" altLang="en-US" sz="2400" dirty="0" smtClean="0"/>
              <a:t>자릿수는 다르나 입력한 한 숫자가 존재하면 </a:t>
            </a:r>
            <a:r>
              <a:rPr lang="en-US" altLang="ko-KR" sz="2400" dirty="0" smtClean="0"/>
              <a:t>1 Ball</a:t>
            </a:r>
          </a:p>
          <a:p>
            <a:pPr>
              <a:spcAft>
                <a:spcPts val="600"/>
              </a:spcAft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</a:t>
            </a:r>
            <a:r>
              <a:rPr lang="ko-KR" altLang="en-US" sz="2400" dirty="0" smtClean="0"/>
              <a:t>세자리 숫자를 정확히 입력하면 </a:t>
            </a:r>
            <a:r>
              <a:rPr lang="en-US" altLang="ko-KR" sz="2400" dirty="0" smtClean="0"/>
              <a:t>3 Strike</a:t>
            </a:r>
            <a:r>
              <a:rPr lang="ko-KR" altLang="en-US" sz="2400" dirty="0" smtClean="0"/>
              <a:t>로 게임 종료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16103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5646" y="647177"/>
            <a:ext cx="8394700" cy="84613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HW #4  PlayBaseball.py (3</a:t>
            </a:r>
            <a:r>
              <a:rPr lang="ko-KR" altLang="en-US" dirty="0" smtClean="0">
                <a:latin typeface="Helvetica" panose="020B0604020202030204" pitchFamily="34" charset="0"/>
              </a:rPr>
              <a:t>점</a:t>
            </a:r>
            <a:r>
              <a:rPr lang="en-US" altLang="ko-KR" dirty="0" smtClean="0">
                <a:latin typeface="Helvetica" panose="020B0604020202030204" pitchFamily="34" charset="0"/>
              </a:rPr>
              <a:t>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0128" y="1598141"/>
            <a:ext cx="856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400" b="1" dirty="0" smtClean="0"/>
              <a:t>야구게임 예시</a:t>
            </a:r>
            <a:endParaRPr lang="en-US" altLang="ko-KR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12556" y="2356833"/>
            <a:ext cx="20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smtClean="0"/>
              <a:t>컴퓨터 생성 숫자</a:t>
            </a:r>
            <a:endParaRPr lang="ko-KR" altLang="en-US" b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1012556" y="2838526"/>
            <a:ext cx="20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472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95147" y="2356833"/>
            <a:ext cx="20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smtClean="0"/>
              <a:t>사용자 입력</a:t>
            </a:r>
            <a:endParaRPr lang="ko-KR" alt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3395147" y="2838526"/>
            <a:ext cx="20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123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70922" y="2356833"/>
            <a:ext cx="20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smtClean="0"/>
              <a:t>결과</a:t>
            </a:r>
            <a:endParaRPr lang="ko-KR" altLang="en-US" b="1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5970922" y="2838526"/>
            <a:ext cx="20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 Strike, 1 Ball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95147" y="3320219"/>
            <a:ext cx="20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547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70922" y="3320219"/>
            <a:ext cx="20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 Strike, 2 Ball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95147" y="3801912"/>
            <a:ext cx="20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247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70922" y="3801912"/>
            <a:ext cx="20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 Strike, 3 Ball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95147" y="4273371"/>
            <a:ext cx="20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742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70922" y="4286249"/>
            <a:ext cx="20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 Strike, 2 Ball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95147" y="4744830"/>
            <a:ext cx="20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472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970922" y="4770586"/>
            <a:ext cx="20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 Strike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1146219" y="5268706"/>
            <a:ext cx="68258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209300" y="5423251"/>
            <a:ext cx="4778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You win this game. You've played </a:t>
            </a:r>
            <a:r>
              <a:rPr lang="en-US" altLang="ko-KR" b="1" dirty="0" smtClean="0"/>
              <a:t>5 </a:t>
            </a:r>
            <a:r>
              <a:rPr lang="en-US" altLang="ko-KR" b="1" dirty="0"/>
              <a:t>times</a:t>
            </a:r>
          </a:p>
        </p:txBody>
      </p:sp>
    </p:spTree>
    <p:extLst>
      <p:ext uri="{BB962C8B-B14F-4D97-AF65-F5344CB8AC3E}">
        <p14:creationId xmlns:p14="http://schemas.microsoft.com/office/powerpoint/2010/main" val="315680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5646" y="647177"/>
            <a:ext cx="8394700" cy="84613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HW #4  PlayBaseball.py (3</a:t>
            </a:r>
            <a:r>
              <a:rPr lang="ko-KR" altLang="en-US" dirty="0" smtClean="0">
                <a:latin typeface="Helvetica" panose="020B0604020202030204" pitchFamily="34" charset="0"/>
              </a:rPr>
              <a:t>점</a:t>
            </a:r>
            <a:r>
              <a:rPr lang="en-US" altLang="ko-KR" dirty="0" smtClean="0">
                <a:latin typeface="Helvetica" panose="020B0604020202030204" pitchFamily="34" charset="0"/>
              </a:rPr>
              <a:t>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t="20304" r="39155" b="27840"/>
          <a:stretch/>
        </p:blipFill>
        <p:spPr>
          <a:xfrm>
            <a:off x="345646" y="1512634"/>
            <a:ext cx="8394700" cy="495072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3639" y="4353059"/>
            <a:ext cx="3786389" cy="4378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569334" y="2680643"/>
            <a:ext cx="4307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사용자가 세자리 숫자를 입력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</a:rPr>
              <a:t>컴퓨터 생성숫자와 비교하여 결과 출력 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69334" y="3516851"/>
            <a:ext cx="4307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사용자가 정확한 숫자를 맞추면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</a:rPr>
              <a:t>3 Strike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를 알리고 게임 종료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69334" y="4433427"/>
            <a:ext cx="4307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사용자가 몇 번 입력을 하였는지 표시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0028" y="5965005"/>
            <a:ext cx="4307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 smtClean="0">
                <a:solidFill>
                  <a:schemeClr val="bg1"/>
                </a:solidFill>
              </a:rPr>
              <a:t>기한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~10/14 13:00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까지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91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5646" y="647177"/>
            <a:ext cx="8394700" cy="84613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HW #4  PlayBaseball.py (3</a:t>
            </a:r>
            <a:r>
              <a:rPr lang="ko-KR" altLang="en-US" dirty="0" smtClean="0">
                <a:latin typeface="Helvetica" panose="020B0604020202030204" pitchFamily="34" charset="0"/>
              </a:rPr>
              <a:t>점</a:t>
            </a:r>
            <a:r>
              <a:rPr lang="en-US" altLang="ko-KR" dirty="0" smtClean="0">
                <a:latin typeface="Helvetica" panose="020B0604020202030204" pitchFamily="34" charset="0"/>
              </a:rPr>
              <a:t>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0128" y="1598141"/>
            <a:ext cx="891705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400" b="1" dirty="0" smtClean="0"/>
              <a:t>추가점 </a:t>
            </a:r>
            <a:r>
              <a:rPr lang="en-US" altLang="ko-KR" sz="2400" b="1" dirty="0" smtClean="0"/>
              <a:t>1 (20%)</a:t>
            </a:r>
            <a:endParaRPr lang="en-US" altLang="ko-KR" sz="2400" b="1" dirty="0"/>
          </a:p>
          <a:p>
            <a:pPr>
              <a:spcAft>
                <a:spcPts val="600"/>
              </a:spcAft>
            </a:pPr>
            <a:r>
              <a:rPr lang="ko-KR" altLang="en-US" sz="2400" dirty="0" err="1" smtClean="0"/>
              <a:t>ㆍ사용자가</a:t>
            </a:r>
            <a:r>
              <a:rPr lang="ko-KR" altLang="en-US" sz="2400" dirty="0" smtClean="0"/>
              <a:t> 잘못 입력했을 경우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자릿수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실수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문자 등</a:t>
            </a:r>
            <a:r>
              <a:rPr lang="en-US" altLang="ko-KR" sz="2400" dirty="0" smtClean="0"/>
              <a:t>)</a:t>
            </a:r>
          </a:p>
          <a:p>
            <a:pPr>
              <a:spcAft>
                <a:spcPts val="600"/>
              </a:spcAft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</a:t>
            </a:r>
            <a:r>
              <a:rPr lang="ko-KR" altLang="en-US" sz="2400" dirty="0" smtClean="0"/>
              <a:t>사용자에게 잘못된 입력임을 알리고 다시 숫자를 입력 받음</a:t>
            </a:r>
            <a:endParaRPr lang="en-US" altLang="ko-KR" sz="2400" dirty="0" smtClean="0"/>
          </a:p>
          <a:p>
            <a:pPr>
              <a:spcAft>
                <a:spcPts val="600"/>
              </a:spcAft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</a:t>
            </a:r>
            <a:r>
              <a:rPr lang="ko-KR" altLang="en-US" sz="2400" dirty="0" smtClean="0"/>
              <a:t>본 경우는 게임 횟수로 인정하지 않음</a:t>
            </a:r>
            <a:r>
              <a:rPr lang="en-US" altLang="ko-KR" sz="2400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0284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컴퓨터 공학 </a:t>
            </a:r>
            <a:r>
              <a:rPr lang="en-US" altLang="ko-KR" dirty="0" smtClean="0">
                <a:latin typeface="Helvetica" panose="020B0604020202030204" pitchFamily="34" charset="0"/>
              </a:rPr>
              <a:t>VS </a:t>
            </a:r>
            <a:r>
              <a:rPr lang="ko-KR" altLang="en-US" dirty="0" smtClean="0">
                <a:latin typeface="Helvetica" panose="020B0604020202030204" pitchFamily="34" charset="0"/>
              </a:rPr>
              <a:t>산업공학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34482" y="1562778"/>
            <a:ext cx="3423290" cy="744993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 공학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188042" y="1562778"/>
            <a:ext cx="3423290" cy="744993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산업 공학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754585"/>
              </p:ext>
            </p:extLst>
          </p:nvPr>
        </p:nvGraphicFramePr>
        <p:xfrm>
          <a:off x="534482" y="2452911"/>
          <a:ext cx="8076850" cy="317863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442432"/>
                <a:gridCol w="1233715"/>
                <a:gridCol w="3400703"/>
              </a:tblGrid>
              <a:tr h="10595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하드웨어</a:t>
                      </a:r>
                      <a:r>
                        <a:rPr lang="en-US" altLang="ko-KR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</a:t>
                      </a:r>
                      <a:r>
                        <a:rPr lang="en-US" altLang="ko-KR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), OS, </a:t>
                      </a:r>
                      <a:r>
                        <a:rPr lang="ko-KR" altLang="en-US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멀티미디어 </a:t>
                      </a:r>
                      <a:r>
                        <a:rPr lang="en-US" altLang="ko-KR" sz="14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4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4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프로그래밍 부터 사람을 </a:t>
                      </a:r>
                      <a:r>
                        <a:rPr lang="ko-KR" altLang="en-US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위한 정보시스템까지 </a:t>
                      </a:r>
                      <a:r>
                        <a:rPr lang="en-US" altLang="ko-KR" sz="14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4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4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프로그래밍 </a:t>
                      </a:r>
                      <a:r>
                        <a:rPr lang="ko-KR" altLang="en-US" sz="1400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전영역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적용분야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사람을 위한 정보시스템 중심</a:t>
                      </a:r>
                      <a:br>
                        <a:rPr lang="ko-KR" altLang="en-US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</a:t>
                      </a:r>
                      <a:r>
                        <a:rPr lang="en-US" altLang="ko-KR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수학을 활용한 데이터 </a:t>
                      </a:r>
                      <a:r>
                        <a:rPr lang="ko-KR" altLang="en-US" sz="14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 활용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95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하드웨어 제어 라이브러리</a:t>
                      </a:r>
                      <a:r>
                        <a:rPr lang="en-US" altLang="ko-KR" sz="14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br>
                        <a:rPr lang="en-US" altLang="ko-KR" sz="14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4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데이터베이스 </a:t>
                      </a:r>
                      <a:r>
                        <a:rPr lang="ko-KR" altLang="en-US" sz="14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처리 라이브러리</a:t>
                      </a:r>
                      <a:r>
                        <a:rPr lang="en-US" altLang="ko-KR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endParaRPr lang="en-US" altLang="ko-KR" sz="1400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OS, </a:t>
                      </a:r>
                      <a:r>
                        <a:rPr lang="ko-KR" altLang="en-US" sz="14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프로그래밍</a:t>
                      </a:r>
                      <a:r>
                        <a:rPr lang="ko-KR" altLang="en-US" sz="14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ko-KR" altLang="en-US" sz="14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4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산출물</a:t>
                      </a:r>
                      <a:br>
                        <a:rPr lang="ko-KR" altLang="en-US" sz="14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4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In-house</a:t>
                      </a:r>
                      <a:r>
                        <a:rPr lang="ko-KR" altLang="en-US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 데이터 분석 프로그램</a:t>
                      </a:r>
                      <a:r>
                        <a:rPr lang="en-US" altLang="ko-KR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br>
                        <a:rPr lang="en-US" altLang="ko-KR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 알고리즘 </a:t>
                      </a:r>
                      <a:r>
                        <a:rPr lang="ko-KR" altLang="en-US" sz="14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구현을 위한 </a:t>
                      </a:r>
                      <a:r>
                        <a:rPr lang="ko-KR" altLang="en-US" sz="1400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프로토타입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95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OS, </a:t>
                      </a:r>
                      <a:r>
                        <a:rPr lang="ko-KR" altLang="en-US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 구조</a:t>
                      </a:r>
                      <a:r>
                        <a:rPr lang="en-US" altLang="ko-KR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데이터베이스</a:t>
                      </a:r>
                      <a:r>
                        <a:rPr lang="en-US" altLang="ko-KR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네트워크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 학습 분야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프로세스 분석 및 시스템 설계</a:t>
                      </a:r>
                      <a:r>
                        <a:rPr lang="en-US" altLang="ko-KR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endParaRPr lang="en-US" altLang="ko-KR" sz="1400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4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알고리즘</a:t>
                      </a:r>
                      <a:r>
                        <a:rPr lang="en-US" altLang="ko-KR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분석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440870" y="5742895"/>
            <a:ext cx="83837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이러한 분류는 무의미해지고 있음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필요에 따라 서로의 분야에 대한 학습이 필요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98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t="20377" r="39155" b="27516"/>
          <a:stretch/>
        </p:blipFill>
        <p:spPr>
          <a:xfrm>
            <a:off x="345646" y="1548359"/>
            <a:ext cx="8394700" cy="49746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5646" y="647177"/>
            <a:ext cx="8394700" cy="84613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HW #4  PlayBaseball.py (3</a:t>
            </a:r>
            <a:r>
              <a:rPr lang="ko-KR" altLang="en-US" dirty="0" smtClean="0">
                <a:latin typeface="Helvetica" panose="020B0604020202030204" pitchFamily="34" charset="0"/>
              </a:rPr>
              <a:t>점</a:t>
            </a:r>
            <a:r>
              <a:rPr lang="en-US" altLang="ko-KR" dirty="0" smtClean="0">
                <a:latin typeface="Helvetica" panose="020B0604020202030204" pitchFamily="34" charset="0"/>
              </a:rPr>
              <a:t>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67824" y="4627043"/>
            <a:ext cx="4307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세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자리외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숫자 입력은 오류로 처리 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67823" y="5236466"/>
            <a:ext cx="4307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정확히 세자리 숫자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입력시에만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</a:rPr>
              <a:t>Strike/Ball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여부 출력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67824" y="3411985"/>
            <a:ext cx="4307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문자 입력은 오류로 처리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67824" y="3947338"/>
            <a:ext cx="4307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실수는 오류로 처리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67824" y="2683051"/>
            <a:ext cx="4307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</a:rPr>
              <a:t>중복된 숫자가 포함된 입력은 오류로 처리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49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5646" y="647177"/>
            <a:ext cx="8394700" cy="84613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HW #4  PlayBaseball.py (3</a:t>
            </a:r>
            <a:r>
              <a:rPr lang="ko-KR" altLang="en-US" dirty="0" smtClean="0">
                <a:latin typeface="Helvetica" panose="020B0604020202030204" pitchFamily="34" charset="0"/>
              </a:rPr>
              <a:t>점</a:t>
            </a:r>
            <a:r>
              <a:rPr lang="en-US" altLang="ko-KR" dirty="0" smtClean="0">
                <a:latin typeface="Helvetica" panose="020B0604020202030204" pitchFamily="34" charset="0"/>
              </a:rPr>
              <a:t>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0128" y="1585262"/>
            <a:ext cx="8917055" cy="499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400" b="1" dirty="0" smtClean="0"/>
              <a:t>추가점 </a:t>
            </a:r>
            <a:r>
              <a:rPr lang="en-US" altLang="ko-KR" sz="2400" b="1" dirty="0"/>
              <a:t>2</a:t>
            </a:r>
            <a:r>
              <a:rPr lang="en-US" altLang="ko-KR" sz="2400" b="1" dirty="0" smtClean="0"/>
              <a:t> (20%)</a:t>
            </a:r>
            <a:endParaRPr lang="en-US" altLang="ko-KR" sz="2400" b="1" dirty="0"/>
          </a:p>
          <a:p>
            <a:pPr>
              <a:spcAft>
                <a:spcPts val="600"/>
              </a:spcAft>
            </a:pPr>
            <a:r>
              <a:rPr lang="ko-KR" altLang="en-US" sz="2400" dirty="0" err="1" smtClean="0"/>
              <a:t>ㆍ한</a:t>
            </a:r>
            <a:r>
              <a:rPr lang="ko-KR" altLang="en-US" sz="2400" dirty="0" smtClean="0"/>
              <a:t> 게임이 끝나면 사용자가 게임 </a:t>
            </a:r>
            <a:r>
              <a:rPr lang="ko-KR" altLang="en-US" sz="2400" dirty="0" err="1" smtClean="0"/>
              <a:t>재진행</a:t>
            </a:r>
            <a:r>
              <a:rPr lang="ko-KR" altLang="en-US" sz="2400" dirty="0" smtClean="0"/>
              <a:t> 여부를 묻고</a:t>
            </a:r>
            <a:endParaRPr lang="en-US" altLang="ko-KR" sz="2400" dirty="0" smtClean="0"/>
          </a:p>
          <a:p>
            <a:pPr>
              <a:spcAft>
                <a:spcPts val="600"/>
              </a:spcAft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</a:t>
            </a:r>
            <a:r>
              <a:rPr lang="ko-KR" altLang="en-US" sz="2400" dirty="0" smtClean="0"/>
              <a:t>사용자 입력에 따라 게임 </a:t>
            </a:r>
            <a:r>
              <a:rPr lang="ko-KR" altLang="en-US" sz="2400" dirty="0" err="1" smtClean="0"/>
              <a:t>재진행</a:t>
            </a:r>
            <a:r>
              <a:rPr lang="ko-KR" altLang="en-US" sz="2400" dirty="0" smtClean="0"/>
              <a:t> 또는 종료</a:t>
            </a:r>
            <a:endParaRPr lang="en-US" altLang="ko-KR" sz="2400" dirty="0" smtClean="0"/>
          </a:p>
          <a:p>
            <a:pPr>
              <a:spcAft>
                <a:spcPts val="2000"/>
              </a:spcAft>
            </a:pPr>
            <a:r>
              <a:rPr lang="en-US" altLang="ko-KR" sz="2400" dirty="0" smtClean="0"/>
              <a:t>   </a:t>
            </a:r>
            <a:r>
              <a:rPr lang="en-US" altLang="ko-KR" sz="2400" dirty="0"/>
              <a:t>“Do you want one more game (Yes/no</a:t>
            </a:r>
            <a:r>
              <a:rPr lang="en-US" altLang="ko-KR" sz="2400" dirty="0" smtClean="0"/>
              <a:t>)”</a:t>
            </a:r>
          </a:p>
          <a:p>
            <a:pPr>
              <a:spcAft>
                <a:spcPts val="600"/>
              </a:spcAft>
            </a:pPr>
            <a:r>
              <a:rPr lang="ko-KR" altLang="en-US" sz="2400" dirty="0" err="1" smtClean="0"/>
              <a:t>ㆍ대소문자를</a:t>
            </a:r>
            <a:r>
              <a:rPr lang="ko-KR" altLang="en-US" sz="2400" dirty="0" smtClean="0"/>
              <a:t> 구분하지 않고 처리</a:t>
            </a:r>
            <a:endParaRPr lang="en-US" altLang="ko-KR" sz="2400" dirty="0" smtClean="0"/>
          </a:p>
          <a:p>
            <a:pPr>
              <a:spcAft>
                <a:spcPts val="600"/>
              </a:spcAft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Yes, YES, </a:t>
            </a:r>
            <a:r>
              <a:rPr lang="en-US" altLang="ko-KR" sz="2400" dirty="0" err="1" smtClean="0"/>
              <a:t>yES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입력은 동일하게 </a:t>
            </a:r>
            <a:r>
              <a:rPr lang="en-US" altLang="ko-KR" sz="2400" dirty="0" smtClean="0"/>
              <a:t>Yes</a:t>
            </a:r>
            <a:r>
              <a:rPr lang="ko-KR" altLang="en-US" sz="2400" dirty="0" smtClean="0"/>
              <a:t>로 처리</a:t>
            </a:r>
            <a:endParaRPr lang="en-US" altLang="ko-KR" sz="2400" dirty="0" smtClean="0"/>
          </a:p>
          <a:p>
            <a:pPr>
              <a:spcAft>
                <a:spcPts val="1200"/>
              </a:spcAft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No, no, </a:t>
            </a:r>
            <a:r>
              <a:rPr lang="en-US" altLang="ko-KR" sz="2400" dirty="0" err="1" smtClean="0"/>
              <a:t>oN</a:t>
            </a:r>
            <a:r>
              <a:rPr lang="en-US" altLang="ko-KR" sz="2400" dirty="0" smtClean="0"/>
              <a:t>, NO</a:t>
            </a:r>
            <a:r>
              <a:rPr lang="ko-KR" altLang="en-US" sz="2400" dirty="0" smtClean="0"/>
              <a:t>도 동일하게 </a:t>
            </a:r>
            <a:r>
              <a:rPr lang="en-US" altLang="ko-KR" sz="2400" dirty="0" smtClean="0"/>
              <a:t>No</a:t>
            </a:r>
            <a:r>
              <a:rPr lang="ko-KR" altLang="en-US" sz="2400" dirty="0" smtClean="0"/>
              <a:t>로 처리</a:t>
            </a:r>
            <a:endParaRPr lang="en-US" altLang="ko-KR" sz="2400" dirty="0" smtClean="0"/>
          </a:p>
          <a:p>
            <a:pPr>
              <a:spcAft>
                <a:spcPts val="2000"/>
              </a:spcAft>
            </a:pPr>
            <a:r>
              <a:rPr lang="ko-KR" altLang="en-US" sz="2400" dirty="0" err="1" smtClean="0"/>
              <a:t>ㆍ그외</a:t>
            </a:r>
            <a:r>
              <a:rPr lang="ko-KR" altLang="en-US" sz="2400" dirty="0" smtClean="0"/>
              <a:t> 입력은 에러로 처리하여 재입력 요구</a:t>
            </a:r>
            <a:endParaRPr lang="en-US" altLang="ko-KR" sz="2400" dirty="0" smtClean="0"/>
          </a:p>
          <a:p>
            <a:pPr>
              <a:spcAft>
                <a:spcPts val="600"/>
              </a:spcAft>
            </a:pPr>
            <a:r>
              <a:rPr lang="ko-KR" altLang="en-US" sz="2400" dirty="0" err="1" smtClean="0"/>
              <a:t>ㆍ게임중간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0</a:t>
            </a:r>
            <a:r>
              <a:rPr lang="ko-KR" altLang="en-US" sz="2400" dirty="0" smtClean="0"/>
              <a:t>을 입력하면 언제든지 게임종료</a:t>
            </a:r>
            <a:endParaRPr lang="en-US" altLang="ko-KR" sz="2400" dirty="0"/>
          </a:p>
          <a:p>
            <a:pPr>
              <a:spcAft>
                <a:spcPts val="600"/>
              </a:spcAft>
            </a:pP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16058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t="20127" r="39155" b="27767"/>
          <a:stretch/>
        </p:blipFill>
        <p:spPr>
          <a:xfrm>
            <a:off x="345646" y="1472949"/>
            <a:ext cx="8394700" cy="497463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5646" y="647177"/>
            <a:ext cx="8394700" cy="84613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HW #4  PlayBaseball.py (3</a:t>
            </a:r>
            <a:r>
              <a:rPr lang="ko-KR" altLang="en-US" dirty="0" smtClean="0">
                <a:latin typeface="Helvetica" panose="020B0604020202030204" pitchFamily="34" charset="0"/>
              </a:rPr>
              <a:t>점</a:t>
            </a:r>
            <a:r>
              <a:rPr lang="en-US" altLang="ko-KR" dirty="0" smtClean="0">
                <a:latin typeface="Helvetica" panose="020B0604020202030204" pitchFamily="34" charset="0"/>
              </a:rPr>
              <a:t>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42996" y="4357304"/>
            <a:ext cx="3020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bg1"/>
                </a:solidFill>
              </a:rPr>
              <a:t>게임종료후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재진행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여부 확인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49801" y="4695858"/>
            <a:ext cx="3020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잘못된 입력일 경우 재확인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9752" y="5233169"/>
            <a:ext cx="6423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대소문자 관계없이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Yes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입력시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게임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재진행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No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입력시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게임종료 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31326" y="5840378"/>
            <a:ext cx="3588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게임중간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0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을 입력하면 게임종료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49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5646" y="647177"/>
            <a:ext cx="8394700" cy="84613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HW #4  PlayBaseball.py (3</a:t>
            </a:r>
            <a:r>
              <a:rPr lang="ko-KR" altLang="en-US" dirty="0" smtClean="0">
                <a:latin typeface="Helvetica" panose="020B0604020202030204" pitchFamily="34" charset="0"/>
              </a:rPr>
              <a:t>점</a:t>
            </a:r>
            <a:r>
              <a:rPr lang="en-US" altLang="ko-KR" dirty="0" smtClean="0">
                <a:latin typeface="Helvetica" panose="020B0604020202030204" pitchFamily="34" charset="0"/>
              </a:rPr>
              <a:t>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0128" y="1585262"/>
            <a:ext cx="8917055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2400" b="1" dirty="0" smtClean="0"/>
              <a:t>1 – </a:t>
            </a:r>
            <a:r>
              <a:rPr lang="ko-KR" altLang="en-US" sz="2400" b="1" dirty="0" err="1" smtClean="0"/>
              <a:t>램덤으로</a:t>
            </a:r>
            <a:r>
              <a:rPr lang="ko-KR" altLang="en-US" sz="2400" b="1" dirty="0" smtClean="0"/>
              <a:t> 세자리 숫자를 생성</a:t>
            </a:r>
            <a:r>
              <a:rPr lang="en-US" altLang="ko-KR" sz="2400" b="1" dirty="0" smtClean="0"/>
              <a:t>: </a:t>
            </a:r>
            <a:r>
              <a:rPr lang="ko-KR" altLang="en-US" sz="2400" b="1" dirty="0" smtClean="0"/>
              <a:t>정수</a:t>
            </a:r>
            <a:r>
              <a:rPr lang="en-US" altLang="ko-KR" sz="2400" b="1" dirty="0" smtClean="0"/>
              <a:t>? </a:t>
            </a:r>
            <a:r>
              <a:rPr lang="ko-KR" altLang="en-US" sz="2400" b="1" dirty="0" smtClean="0"/>
              <a:t>문자</a:t>
            </a:r>
            <a:r>
              <a:rPr lang="en-US" altLang="ko-KR" sz="2400" b="1" dirty="0" smtClean="0"/>
              <a:t>?</a:t>
            </a:r>
          </a:p>
          <a:p>
            <a:pPr>
              <a:spcAft>
                <a:spcPts val="1200"/>
              </a:spcAft>
            </a:pPr>
            <a:r>
              <a:rPr lang="en-US" altLang="ko-KR" sz="2400" b="1" dirty="0" smtClean="0"/>
              <a:t>2 – </a:t>
            </a:r>
            <a:r>
              <a:rPr lang="ko-KR" altLang="en-US" sz="2400" b="1" dirty="0" smtClean="0"/>
              <a:t>사용자 입력 숫자와 세 자리 숫자를 비교</a:t>
            </a:r>
            <a:endParaRPr lang="en-US" altLang="ko-KR" sz="2400" b="1" dirty="0" smtClean="0"/>
          </a:p>
          <a:p>
            <a:r>
              <a:rPr lang="en-US" altLang="ko-KR" sz="2400" b="1" dirty="0"/>
              <a:t> </a:t>
            </a:r>
            <a:r>
              <a:rPr lang="ko-KR" altLang="en-US" sz="2400" b="1" dirty="0" smtClean="0"/>
              <a:t>① 스트라이크 비교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② 볼 비교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→ </a:t>
            </a:r>
            <a:endParaRPr lang="en-US" altLang="ko-KR" sz="2400" b="1" dirty="0" smtClean="0"/>
          </a:p>
          <a:p>
            <a:pPr>
              <a:spcAft>
                <a:spcPts val="2000"/>
              </a:spcAft>
            </a:pPr>
            <a:r>
              <a:rPr lang="en-US" altLang="ko-KR" sz="2400" b="1" dirty="0"/>
              <a:t> </a:t>
            </a:r>
            <a:r>
              <a:rPr lang="ko-KR" altLang="en-US" sz="2400" b="1" dirty="0" smtClean="0"/>
              <a:t>그 숫자가 있어</a:t>
            </a:r>
            <a:r>
              <a:rPr lang="en-US" altLang="ko-KR" sz="2400" b="1" dirty="0" smtClean="0"/>
              <a:t>? </a:t>
            </a:r>
            <a:r>
              <a:rPr lang="ko-KR" altLang="en-US" sz="2400" b="1" dirty="0" smtClean="0"/>
              <a:t>어디에 있어</a:t>
            </a:r>
            <a:r>
              <a:rPr lang="en-US" altLang="ko-KR" sz="2400" b="1" dirty="0" smtClean="0"/>
              <a:t>?</a:t>
            </a:r>
          </a:p>
          <a:p>
            <a:pPr>
              <a:spcAft>
                <a:spcPts val="600"/>
              </a:spcAft>
            </a:pPr>
            <a:r>
              <a:rPr lang="ko-KR" altLang="en-US" sz="2400" b="1" dirty="0" smtClean="0"/>
              <a:t>추가점</a:t>
            </a:r>
            <a:endParaRPr lang="en-US" altLang="ko-KR" sz="2400" b="1" dirty="0" smtClean="0"/>
          </a:p>
          <a:p>
            <a:pPr>
              <a:spcAft>
                <a:spcPts val="2000"/>
              </a:spcAft>
            </a:pPr>
            <a:r>
              <a:rPr lang="en-US" altLang="ko-KR" sz="2400" b="1" dirty="0"/>
              <a:t>1</a:t>
            </a:r>
            <a:r>
              <a:rPr lang="en-US" altLang="ko-KR" sz="2400" b="1" dirty="0" smtClean="0"/>
              <a:t> – </a:t>
            </a:r>
            <a:r>
              <a:rPr lang="ko-KR" altLang="en-US" sz="2400" b="1" dirty="0" smtClean="0"/>
              <a:t>자릿수 확인</a:t>
            </a:r>
            <a:endParaRPr lang="en-US" altLang="ko-KR" sz="2400" b="1" dirty="0" smtClean="0"/>
          </a:p>
          <a:p>
            <a:pPr>
              <a:spcAft>
                <a:spcPts val="2000"/>
              </a:spcAft>
            </a:pPr>
            <a:r>
              <a:rPr lang="en-US" altLang="ko-KR" sz="2400" b="1" dirty="0" smtClean="0"/>
              <a:t>2 – </a:t>
            </a:r>
            <a:r>
              <a:rPr lang="ko-KR" altLang="en-US" sz="2400" b="1" dirty="0" smtClean="0"/>
              <a:t>문자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실수 확인</a:t>
            </a:r>
            <a:endParaRPr lang="en-US" altLang="ko-KR" sz="2400" b="1" dirty="0" smtClean="0"/>
          </a:p>
          <a:p>
            <a:pPr>
              <a:spcAft>
                <a:spcPts val="2000"/>
              </a:spcAft>
            </a:pPr>
            <a:r>
              <a:rPr lang="en-US" altLang="ko-KR" sz="2400" b="1" dirty="0"/>
              <a:t>3</a:t>
            </a:r>
            <a:r>
              <a:rPr lang="en-US" altLang="ko-KR" sz="2400" b="1" dirty="0" smtClean="0"/>
              <a:t> – </a:t>
            </a:r>
            <a:r>
              <a:rPr lang="ko-KR" altLang="en-US" sz="2400" b="1" dirty="0" smtClean="0"/>
              <a:t>대소문자 확인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53415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7796" y="2865565"/>
            <a:ext cx="8394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3000"/>
              </a:spcAft>
            </a:pPr>
            <a:r>
              <a:rPr lang="en-US" altLang="ko-KR" sz="4800" b="1" dirty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Extreme Homework </a:t>
            </a:r>
            <a:r>
              <a:rPr lang="en-US" altLang="ko-KR" sz="48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4800" b="1" dirty="0">
              <a:ln w="38100">
                <a:solidFill>
                  <a:srgbClr val="0D0D0D">
                    <a:alpha val="42000"/>
                  </a:srgbClr>
                </a:solidFill>
              </a:ln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62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5646" y="647177"/>
            <a:ext cx="8394700" cy="84613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Extreme HW </a:t>
            </a:r>
            <a:r>
              <a:rPr lang="en-US" altLang="ko-KR" dirty="0">
                <a:latin typeface="Helvetica" panose="020B0604020202030204" pitchFamily="34" charset="0"/>
              </a:rPr>
              <a:t>#1  </a:t>
            </a:r>
            <a:r>
              <a:rPr lang="ko-KR" altLang="en-US" dirty="0" err="1" smtClean="0">
                <a:latin typeface="Helvetica" panose="020B0604020202030204" pitchFamily="34" charset="0"/>
              </a:rPr>
              <a:t>마방진</a:t>
            </a:r>
            <a:r>
              <a:rPr lang="ko-KR" altLang="en-US" dirty="0" smtClean="0">
                <a:latin typeface="Helvetica" panose="020B0604020202030204" pitchFamily="34" charset="0"/>
              </a:rPr>
              <a:t> </a:t>
            </a:r>
            <a:r>
              <a:rPr lang="en-US" altLang="ko-KR" dirty="0" smtClean="0">
                <a:latin typeface="Helvetica" panose="020B0604020202030204" pitchFamily="34" charset="0"/>
              </a:rPr>
              <a:t>(5</a:t>
            </a:r>
            <a:r>
              <a:rPr lang="ko-KR" altLang="en-US" dirty="0" smtClean="0">
                <a:latin typeface="Helvetica" panose="020B0604020202030204" pitchFamily="34" charset="0"/>
              </a:rPr>
              <a:t>점</a:t>
            </a:r>
            <a:r>
              <a:rPr lang="en-US" altLang="ko-KR" dirty="0" smtClean="0">
                <a:latin typeface="Helvetica" panose="020B0604020202030204" pitchFamily="34" charset="0"/>
              </a:rPr>
              <a:t>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137719" y="5832559"/>
            <a:ext cx="6849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http://www.youtube.com/watch?v=Ugf0UdNDYfA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0128" y="1598141"/>
            <a:ext cx="8567353" cy="3013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400" b="1" dirty="0" err="1" smtClean="0"/>
              <a:t>마방진</a:t>
            </a:r>
            <a:endParaRPr lang="en-US" altLang="ko-KR" sz="2400" b="1" dirty="0"/>
          </a:p>
          <a:p>
            <a:pPr>
              <a:spcAft>
                <a:spcPts val="300"/>
              </a:spcAft>
            </a:pPr>
            <a:r>
              <a:rPr lang="ko-KR" altLang="en-US" sz="2400" dirty="0" err="1" smtClean="0"/>
              <a:t>ㆍ</a:t>
            </a:r>
            <a:r>
              <a:rPr lang="en-US" altLang="ko-KR" sz="2400" dirty="0" smtClean="0"/>
              <a:t>n</a:t>
            </a:r>
            <a:r>
              <a:rPr lang="en-US" altLang="ko-KR" sz="2400" baseline="30000" dirty="0" smtClean="0"/>
              <a:t>2</a:t>
            </a:r>
            <a:r>
              <a:rPr lang="ko-KR" altLang="en-US" sz="2400" dirty="0"/>
              <a:t>개의 수를 가로</a:t>
            </a:r>
            <a:r>
              <a:rPr lang="en-US" altLang="ko-KR" sz="2400" dirty="0"/>
              <a:t>, </a:t>
            </a:r>
            <a:r>
              <a:rPr lang="ko-KR" altLang="en-US" sz="2400" dirty="0"/>
              <a:t>세로</a:t>
            </a:r>
            <a:r>
              <a:rPr lang="en-US" altLang="ko-KR" sz="2400" dirty="0"/>
              <a:t>, </a:t>
            </a:r>
            <a:r>
              <a:rPr lang="ko-KR" altLang="en-US" sz="2400" dirty="0"/>
              <a:t>대각선 방향의 수를 더하면 </a:t>
            </a:r>
            <a:endParaRPr lang="en-US" altLang="ko-KR" sz="2400" dirty="0" smtClean="0"/>
          </a:p>
          <a:p>
            <a:pPr>
              <a:spcAft>
                <a:spcPts val="2000"/>
              </a:spcAft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모두 </a:t>
            </a:r>
            <a:r>
              <a:rPr lang="ko-KR" altLang="en-US" sz="2400" dirty="0"/>
              <a:t>같은 값이 나오도록 </a:t>
            </a:r>
            <a:r>
              <a:rPr lang="en-US" altLang="ko-KR" sz="2400" dirty="0"/>
              <a:t>n × n </a:t>
            </a:r>
            <a:r>
              <a:rPr lang="ko-KR" altLang="en-US" sz="2400" dirty="0">
                <a:hlinkClick r:id="rId2" tooltip="행렬"/>
              </a:rPr>
              <a:t>행렬</a:t>
            </a:r>
            <a:r>
              <a:rPr lang="ko-KR" altLang="en-US" sz="2400" dirty="0"/>
              <a:t>에 배열한 </a:t>
            </a:r>
            <a:r>
              <a:rPr lang="ko-KR" altLang="en-US" sz="2400" dirty="0" smtClean="0"/>
              <a:t>것</a:t>
            </a:r>
            <a:endParaRPr lang="en-US" altLang="ko-KR" sz="2400" dirty="0" smtClean="0"/>
          </a:p>
          <a:p>
            <a:pPr>
              <a:spcAft>
                <a:spcPts val="2000"/>
              </a:spcAft>
            </a:pPr>
            <a:r>
              <a:rPr lang="ko-KR" altLang="en-US" sz="2400" dirty="0" err="1" smtClean="0"/>
              <a:t>ㆍ일반적으로</a:t>
            </a:r>
            <a:r>
              <a:rPr lang="ko-KR" altLang="en-US" sz="2400" dirty="0" smtClean="0"/>
              <a:t> </a:t>
            </a:r>
            <a:r>
              <a:rPr lang="ko-KR" altLang="en-US" sz="2400" dirty="0" err="1"/>
              <a:t>마방진의</a:t>
            </a:r>
            <a:r>
              <a:rPr lang="ko-KR" altLang="en-US" sz="2400" dirty="0"/>
              <a:t> 각 칸에는 </a:t>
            </a:r>
            <a:r>
              <a:rPr lang="en-US" altLang="ko-KR" sz="2400" dirty="0"/>
              <a:t>1</a:t>
            </a:r>
            <a:r>
              <a:rPr lang="ko-KR" altLang="en-US" sz="2400" dirty="0"/>
              <a:t>부터 </a:t>
            </a:r>
            <a:r>
              <a:rPr lang="en-US" altLang="ko-KR" sz="2400" dirty="0"/>
              <a:t>n</a:t>
            </a:r>
            <a:r>
              <a:rPr lang="en-US" altLang="ko-KR" sz="2400" baseline="30000" dirty="0"/>
              <a:t>2</a:t>
            </a:r>
            <a:r>
              <a:rPr lang="ko-KR" altLang="en-US" sz="2400" dirty="0"/>
              <a:t>까지의 수가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   </a:t>
            </a:r>
            <a:r>
              <a:rPr lang="ko-KR" altLang="en-US" sz="2400" dirty="0" smtClean="0"/>
              <a:t>한 </a:t>
            </a:r>
            <a:r>
              <a:rPr lang="ko-KR" altLang="en-US" sz="2400" dirty="0"/>
              <a:t>개씩 </a:t>
            </a:r>
            <a:r>
              <a:rPr lang="ko-KR" altLang="en-US" sz="2400" dirty="0" smtClean="0"/>
              <a:t>들어감</a:t>
            </a:r>
            <a:r>
              <a:rPr lang="en-US" altLang="ko-KR" sz="2400" dirty="0" smtClean="0"/>
              <a:t>. n</a:t>
            </a:r>
            <a:r>
              <a:rPr lang="ko-KR" altLang="en-US" sz="2400" dirty="0"/>
              <a:t>이 </a:t>
            </a:r>
            <a:r>
              <a:rPr lang="en-US" altLang="ko-KR" sz="2400" dirty="0"/>
              <a:t>2</a:t>
            </a:r>
            <a:r>
              <a:rPr lang="ko-KR" altLang="en-US" sz="2400" dirty="0"/>
              <a:t>일 때를 제외하고 항상 </a:t>
            </a:r>
            <a:r>
              <a:rPr lang="ko-KR" altLang="en-US" sz="2400" dirty="0" smtClean="0"/>
              <a:t>존재</a:t>
            </a:r>
            <a:endParaRPr lang="en-US" altLang="ko-KR" sz="2400" dirty="0" smtClean="0"/>
          </a:p>
          <a:p>
            <a:pPr>
              <a:spcAft>
                <a:spcPts val="1200"/>
              </a:spcAft>
            </a:pPr>
            <a:r>
              <a:rPr lang="ko-KR" altLang="en-US" sz="2400" dirty="0" err="1" smtClean="0"/>
              <a:t>ㆍ드라마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“</a:t>
            </a:r>
            <a:r>
              <a:rPr lang="ko-KR" altLang="en-US" sz="2400" dirty="0" smtClean="0"/>
              <a:t>뿌리깊은 나무</a:t>
            </a:r>
            <a:r>
              <a:rPr lang="en-US" altLang="ko-KR" sz="2400" dirty="0" smtClean="0"/>
              <a:t>”</a:t>
            </a:r>
            <a:r>
              <a:rPr lang="ko-KR" altLang="en-US" sz="2400" dirty="0" smtClean="0"/>
              <a:t>에서 이동 송중기가 즐기던 게임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213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5646" y="647177"/>
            <a:ext cx="8394700" cy="84613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Helvetica" panose="020B0604020202030204" pitchFamily="34" charset="0"/>
              </a:rPr>
              <a:t>Extreme HW #1  </a:t>
            </a:r>
            <a:r>
              <a:rPr lang="ko-KR" altLang="en-US" dirty="0" err="1" smtClean="0">
                <a:latin typeface="Helvetica" panose="020B0604020202030204" pitchFamily="34" charset="0"/>
              </a:rPr>
              <a:t>마방진</a:t>
            </a:r>
            <a:r>
              <a:rPr lang="ko-KR" altLang="en-US" dirty="0" smtClean="0">
                <a:latin typeface="Helvetica" panose="020B0604020202030204" pitchFamily="34" charset="0"/>
              </a:rPr>
              <a:t> </a:t>
            </a:r>
            <a:r>
              <a:rPr lang="en-US" altLang="ko-KR" dirty="0" smtClean="0">
                <a:latin typeface="Helvetica" panose="020B0604020202030204" pitchFamily="34" charset="0"/>
              </a:rPr>
              <a:t>(5</a:t>
            </a:r>
            <a:r>
              <a:rPr lang="ko-KR" altLang="en-US" dirty="0" smtClean="0">
                <a:latin typeface="Helvetica" panose="020B0604020202030204" pitchFamily="34" charset="0"/>
              </a:rPr>
              <a:t>점</a:t>
            </a:r>
            <a:r>
              <a:rPr lang="en-US" altLang="ko-KR" dirty="0" smtClean="0">
                <a:latin typeface="Helvetica" panose="020B0604020202030204" pitchFamily="34" charset="0"/>
              </a:rPr>
              <a:t>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62068" y="5791539"/>
            <a:ext cx="7371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b="1" dirty="0" smtClean="0"/>
              <a:t>참고영상</a:t>
            </a:r>
            <a:r>
              <a:rPr lang="en-US" altLang="ko-KR" b="1" dirty="0" smtClean="0"/>
              <a:t>: </a:t>
            </a:r>
            <a:r>
              <a:rPr lang="en-US" altLang="ko-KR" b="1" dirty="0" smtClean="0">
                <a:hlinkClick r:id="rId2"/>
              </a:rPr>
              <a:t>http</a:t>
            </a:r>
            <a:r>
              <a:rPr lang="en-US" altLang="ko-KR" b="1" dirty="0">
                <a:hlinkClick r:id="rId2"/>
              </a:rPr>
              <a:t>://www.youtube.com/watch?v=Ugf0UdNDYfA</a:t>
            </a:r>
            <a:endParaRPr lang="ko-KR" altLang="en-US" b="1" dirty="0"/>
          </a:p>
        </p:txBody>
      </p:sp>
      <p:pic>
        <p:nvPicPr>
          <p:cNvPr id="1026" name="Picture 2" descr="http://cfile26.uf.tistory.com/image/150C4C354EDE63C00FF965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78" y="1494485"/>
            <a:ext cx="7565680" cy="425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83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5646" y="647177"/>
            <a:ext cx="8394700" cy="84613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Helvetica" panose="020B0604020202030204" pitchFamily="34" charset="0"/>
              </a:rPr>
              <a:t>Extreme HW #1  </a:t>
            </a:r>
            <a:r>
              <a:rPr lang="ko-KR" altLang="en-US" dirty="0" err="1" smtClean="0">
                <a:latin typeface="Helvetica" panose="020B0604020202030204" pitchFamily="34" charset="0"/>
              </a:rPr>
              <a:t>마방진</a:t>
            </a:r>
            <a:r>
              <a:rPr lang="ko-KR" altLang="en-US" dirty="0" smtClean="0">
                <a:latin typeface="Helvetica" panose="020B0604020202030204" pitchFamily="34" charset="0"/>
              </a:rPr>
              <a:t> </a:t>
            </a:r>
            <a:r>
              <a:rPr lang="en-US" altLang="ko-KR" dirty="0" smtClean="0">
                <a:latin typeface="Helvetica" panose="020B0604020202030204" pitchFamily="34" charset="0"/>
              </a:rPr>
              <a:t>(5</a:t>
            </a:r>
            <a:r>
              <a:rPr lang="ko-KR" altLang="en-US" dirty="0" smtClean="0">
                <a:latin typeface="Helvetica" panose="020B0604020202030204" pitchFamily="34" charset="0"/>
              </a:rPr>
              <a:t>점</a:t>
            </a:r>
            <a:r>
              <a:rPr lang="en-US" altLang="ko-KR" dirty="0" smtClean="0">
                <a:latin typeface="Helvetica" panose="020B0604020202030204" pitchFamily="34" charset="0"/>
              </a:rPr>
              <a:t>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0128" y="1598141"/>
            <a:ext cx="856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400" b="1" dirty="0" err="1" smtClean="0"/>
              <a:t>마방진</a:t>
            </a:r>
            <a:r>
              <a:rPr lang="ko-KR" altLang="en-US" sz="2400" b="1" dirty="0" smtClean="0"/>
              <a:t> 원리 </a:t>
            </a:r>
            <a:r>
              <a:rPr lang="en-US" altLang="ko-KR" sz="2400" b="1" dirty="0"/>
              <a:t>(from: http://</a:t>
            </a:r>
            <a:r>
              <a:rPr lang="en-US" altLang="ko-KR" sz="2400" b="1" dirty="0" smtClean="0"/>
              <a:t>memorist.tistory.com/151)</a:t>
            </a:r>
            <a:endParaRPr lang="en-US" altLang="ko-KR" sz="2400" b="1" dirty="0"/>
          </a:p>
        </p:txBody>
      </p:sp>
      <p:pic>
        <p:nvPicPr>
          <p:cNvPr id="2050" name="Picture 2" descr="http://cfile28.uf.tistory.com/image/0354EB48513D78382A849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5" t="19532" r="17694" b="14582"/>
          <a:stretch/>
        </p:blipFill>
        <p:spPr bwMode="auto">
          <a:xfrm>
            <a:off x="420128" y="2240690"/>
            <a:ext cx="3262182" cy="305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99935" y="2314832"/>
            <a:ext cx="46955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대각선 모든 합이 </a:t>
            </a:r>
            <a:r>
              <a:rPr lang="en-US" altLang="ko-KR" dirty="0" smtClean="0"/>
              <a:t>15</a:t>
            </a:r>
          </a:p>
          <a:p>
            <a:endParaRPr lang="en-US" altLang="ko-KR" dirty="0"/>
          </a:p>
          <a:p>
            <a:r>
              <a:rPr lang="en-US" altLang="ko-KR" dirty="0"/>
              <a:t>4 + 9 + 2 = 15</a:t>
            </a:r>
            <a:endParaRPr lang="ko-KR" altLang="en-US" dirty="0"/>
          </a:p>
          <a:p>
            <a:r>
              <a:rPr lang="en-US" altLang="ko-KR" dirty="0"/>
              <a:t>3 + 5 + 7 = 15</a:t>
            </a:r>
            <a:endParaRPr lang="ko-KR" altLang="en-US" dirty="0"/>
          </a:p>
          <a:p>
            <a:r>
              <a:rPr lang="en-US" altLang="ko-KR" dirty="0"/>
              <a:t>8 + 1 + 6 = 15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en-US" altLang="ko-KR" dirty="0"/>
              <a:t>4 + 3 + 8 = 15</a:t>
            </a:r>
            <a:endParaRPr lang="ko-KR" altLang="en-US" dirty="0"/>
          </a:p>
          <a:p>
            <a:r>
              <a:rPr lang="en-US" altLang="ko-KR" dirty="0"/>
              <a:t>9 + 5 + 1 = 15</a:t>
            </a:r>
            <a:endParaRPr lang="ko-KR" altLang="en-US" dirty="0"/>
          </a:p>
          <a:p>
            <a:r>
              <a:rPr lang="en-US" altLang="ko-KR" dirty="0"/>
              <a:t>2 + 7 + 6 = </a:t>
            </a:r>
            <a:r>
              <a:rPr lang="en-US" altLang="ko-KR" dirty="0" smtClean="0"/>
              <a:t>15</a:t>
            </a:r>
          </a:p>
          <a:p>
            <a:endParaRPr lang="en-US" altLang="ko-KR" dirty="0"/>
          </a:p>
          <a:p>
            <a:r>
              <a:rPr lang="en-US" altLang="ko-KR" dirty="0"/>
              <a:t>4 + 5 + 6 = 15</a:t>
            </a:r>
            <a:endParaRPr lang="ko-KR" altLang="en-US" dirty="0"/>
          </a:p>
          <a:p>
            <a:r>
              <a:rPr lang="en-US" altLang="ko-KR" dirty="0"/>
              <a:t>2 + 5 + 8 = </a:t>
            </a:r>
            <a:r>
              <a:rPr lang="en-US" altLang="ko-KR" dirty="0" smtClean="0"/>
              <a:t>15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821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5646" y="647177"/>
            <a:ext cx="8394700" cy="84613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Helvetica" panose="020B0604020202030204" pitchFamily="34" charset="0"/>
              </a:rPr>
              <a:t>Extreme HW #1  </a:t>
            </a:r>
            <a:r>
              <a:rPr lang="ko-KR" altLang="en-US" dirty="0" err="1" smtClean="0">
                <a:latin typeface="Helvetica" panose="020B0604020202030204" pitchFamily="34" charset="0"/>
              </a:rPr>
              <a:t>마방진</a:t>
            </a:r>
            <a:r>
              <a:rPr lang="ko-KR" altLang="en-US" dirty="0" smtClean="0">
                <a:latin typeface="Helvetica" panose="020B0604020202030204" pitchFamily="34" charset="0"/>
              </a:rPr>
              <a:t> </a:t>
            </a:r>
            <a:r>
              <a:rPr lang="en-US" altLang="ko-KR" dirty="0" smtClean="0">
                <a:latin typeface="Helvetica" panose="020B0604020202030204" pitchFamily="34" charset="0"/>
              </a:rPr>
              <a:t>(5</a:t>
            </a:r>
            <a:r>
              <a:rPr lang="ko-KR" altLang="en-US" dirty="0" smtClean="0">
                <a:latin typeface="Helvetica" panose="020B0604020202030204" pitchFamily="34" charset="0"/>
              </a:rPr>
              <a:t>점</a:t>
            </a:r>
            <a:r>
              <a:rPr lang="en-US" altLang="ko-KR" dirty="0" smtClean="0">
                <a:latin typeface="Helvetica" panose="020B0604020202030204" pitchFamily="34" charset="0"/>
              </a:rPr>
              <a:t>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0127" y="1507525"/>
            <a:ext cx="856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400" b="1" dirty="0" smtClean="0"/>
              <a:t>홀수 </a:t>
            </a:r>
            <a:r>
              <a:rPr lang="ko-KR" altLang="en-US" sz="2400" b="1" dirty="0" err="1" smtClean="0"/>
              <a:t>마방진</a:t>
            </a:r>
            <a:r>
              <a:rPr lang="ko-KR" altLang="en-US" sz="2400" b="1" dirty="0" smtClean="0"/>
              <a:t> 구성 방법</a:t>
            </a:r>
            <a:endParaRPr lang="en-US" altLang="ko-KR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0127" y="2076282"/>
            <a:ext cx="7875376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b="1" dirty="0" smtClean="0"/>
              <a:t>1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정사각형의 맨 아랫줄 가운데에 숫자 </a:t>
            </a:r>
            <a:r>
              <a:rPr lang="en-US" altLang="ko-KR" sz="1400" b="1" dirty="0"/>
              <a:t>1 </a:t>
            </a:r>
            <a:r>
              <a:rPr lang="ko-KR" altLang="en-US" sz="1400" b="1" dirty="0"/>
              <a:t>을 둔다</a:t>
            </a:r>
            <a:r>
              <a:rPr lang="en-US" altLang="ko-KR" sz="1400" b="1" dirty="0"/>
              <a:t>.</a:t>
            </a:r>
            <a:endParaRPr lang="ko-KR" altLang="en-US" sz="1400" dirty="0"/>
          </a:p>
          <a:p>
            <a:pPr>
              <a:spcAft>
                <a:spcPts val="600"/>
              </a:spcAft>
            </a:pPr>
            <a:r>
              <a:rPr lang="en-US" altLang="ko-KR" sz="1400" b="1" dirty="0"/>
              <a:t>2. </a:t>
            </a:r>
            <a:r>
              <a:rPr lang="ko-KR" altLang="en-US" sz="1400" b="1" dirty="0"/>
              <a:t>이전 숫자 위치에서 오른쪽 아래칸이 비어 있으면 다음 숫자를 채운다</a:t>
            </a:r>
            <a:r>
              <a:rPr lang="en-US" altLang="ko-KR" sz="1400" b="1" dirty="0"/>
              <a:t>.</a:t>
            </a:r>
            <a:endParaRPr lang="ko-KR" altLang="en-US" sz="1400" dirty="0"/>
          </a:p>
          <a:p>
            <a:pPr>
              <a:spcAft>
                <a:spcPts val="600"/>
              </a:spcAft>
            </a:pPr>
            <a:r>
              <a:rPr lang="en-US" altLang="ko-KR" sz="1400" b="1" dirty="0"/>
              <a:t>3. </a:t>
            </a:r>
            <a:r>
              <a:rPr lang="ko-KR" altLang="en-US" sz="1400" b="1" dirty="0"/>
              <a:t>이전 숫자 위치에서 오른쪽 아래칸이 채워져 있으면 이전 숫자의 위칸에 다음 숫자를 채운다</a:t>
            </a:r>
            <a:r>
              <a:rPr lang="en-US" altLang="ko-KR" sz="1400" b="1" dirty="0"/>
              <a:t>.</a:t>
            </a:r>
            <a:endParaRPr lang="ko-KR" altLang="en-US" sz="1400" dirty="0"/>
          </a:p>
          <a:p>
            <a:pPr>
              <a:spcAft>
                <a:spcPts val="600"/>
              </a:spcAft>
            </a:pPr>
            <a:r>
              <a:rPr lang="en-US" altLang="ko-KR" sz="1400" b="1" dirty="0"/>
              <a:t>4. </a:t>
            </a:r>
            <a:r>
              <a:rPr lang="ko-KR" altLang="en-US" sz="1400" b="1" dirty="0"/>
              <a:t>오른쪽 아래칸이 사각형의 영역 밖이면 다음의 규칙을 따른다</a:t>
            </a:r>
            <a:r>
              <a:rPr lang="en-US" altLang="ko-KR" sz="1400" b="1" dirty="0"/>
              <a:t>.</a:t>
            </a:r>
            <a:endParaRPr lang="ko-KR" altLang="en-US" sz="1400" dirty="0"/>
          </a:p>
          <a:p>
            <a:pPr>
              <a:spcAft>
                <a:spcPts val="600"/>
              </a:spcAft>
            </a:pPr>
            <a:r>
              <a:rPr lang="en-US" altLang="ko-KR" sz="1400" b="1" dirty="0"/>
              <a:t>4-1. </a:t>
            </a:r>
            <a:r>
              <a:rPr lang="ko-KR" altLang="en-US" sz="1400" b="1" dirty="0"/>
              <a:t>수평 및 수직으로 이동해서 마지막 칸이 비어 있으면 해당 칸에 숫자를 채운다</a:t>
            </a:r>
            <a:r>
              <a:rPr lang="en-US" altLang="ko-KR" sz="1400" b="1" dirty="0"/>
              <a:t>.</a:t>
            </a:r>
            <a:endParaRPr lang="ko-KR" altLang="en-US" sz="1400" dirty="0"/>
          </a:p>
          <a:p>
            <a:pPr>
              <a:spcAft>
                <a:spcPts val="600"/>
              </a:spcAft>
            </a:pPr>
            <a:r>
              <a:rPr lang="en-US" altLang="ko-KR" sz="1400" b="1" dirty="0"/>
              <a:t>4-2. </a:t>
            </a:r>
            <a:r>
              <a:rPr lang="ko-KR" altLang="en-US" sz="1400" b="1" dirty="0"/>
              <a:t>수평 및 수직으로 이동해도 칸이 없는 경우 이전의 숫자 위치 위쪽 칸에 다음 숫자를 채운다</a:t>
            </a:r>
            <a:r>
              <a:rPr lang="en-US" altLang="ko-KR" sz="1400" b="1" dirty="0"/>
              <a:t>.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20127" y="4258963"/>
            <a:ext cx="856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400" b="1" smtClean="0"/>
              <a:t>짝수 </a:t>
            </a:r>
            <a:r>
              <a:rPr lang="ko-KR" altLang="en-US" sz="2400" b="1" dirty="0" err="1" smtClean="0"/>
              <a:t>마방진</a:t>
            </a:r>
            <a:r>
              <a:rPr lang="ko-KR" altLang="en-US" sz="2400" b="1" dirty="0" smtClean="0"/>
              <a:t> 구성 방법</a:t>
            </a:r>
            <a:endParaRPr lang="en-US" altLang="ko-KR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20127" y="4835957"/>
            <a:ext cx="7875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/>
              <a:t>1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대각선의 위치만 </a:t>
            </a:r>
            <a:r>
              <a:rPr lang="en-US" altLang="ko-KR" sz="1400" b="1" dirty="0"/>
              <a:t>1 </a:t>
            </a:r>
            <a:r>
              <a:rPr lang="ko-KR" altLang="en-US" sz="1400" b="1" dirty="0"/>
              <a:t>부터 시작해서 </a:t>
            </a:r>
            <a:r>
              <a:rPr lang="ko-KR" altLang="en-US" sz="1400" b="1" dirty="0" err="1"/>
              <a:t>해당칸이</a:t>
            </a:r>
            <a:r>
              <a:rPr lang="ko-KR" altLang="en-US" sz="1400" b="1" dirty="0"/>
              <a:t> 몇 번째 칸인지 숫자를 채운다</a:t>
            </a:r>
            <a:r>
              <a:rPr lang="en-US" altLang="ko-KR" sz="1400" b="1" dirty="0"/>
              <a:t>.</a:t>
            </a:r>
            <a:endParaRPr lang="ko-KR" altLang="en-US" sz="1400" dirty="0"/>
          </a:p>
          <a:p>
            <a:r>
              <a:rPr lang="en-US" altLang="ko-KR" sz="1400" b="1" dirty="0"/>
              <a:t>2. </a:t>
            </a:r>
            <a:r>
              <a:rPr lang="ko-KR" altLang="en-US" sz="1400" b="1" dirty="0"/>
              <a:t>맨 오른쪽 아래부터 위로 올라오면서 채워지지 않은 숫자를 순서대로 채운다</a:t>
            </a:r>
            <a:r>
              <a:rPr lang="en-US" altLang="ko-KR" sz="1400" b="1" dirty="0"/>
              <a:t>.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491586" y="5707447"/>
            <a:ext cx="4349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참고</a:t>
            </a:r>
            <a:r>
              <a:rPr lang="en-US" altLang="ko-KR" b="1" dirty="0" smtClean="0"/>
              <a:t>: http</a:t>
            </a:r>
            <a:r>
              <a:rPr lang="en-US" altLang="ko-KR" b="1" dirty="0"/>
              <a:t>://memorist.tistory.com/151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2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5646" y="647177"/>
            <a:ext cx="8394700" cy="84613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Helvetica" panose="020B0604020202030204" pitchFamily="34" charset="0"/>
              </a:rPr>
              <a:t>Extreme HW #1  </a:t>
            </a:r>
            <a:r>
              <a:rPr lang="ko-KR" altLang="en-US" dirty="0" err="1" smtClean="0">
                <a:latin typeface="Helvetica" panose="020B0604020202030204" pitchFamily="34" charset="0"/>
              </a:rPr>
              <a:t>마방진</a:t>
            </a:r>
            <a:r>
              <a:rPr lang="ko-KR" altLang="en-US" dirty="0" smtClean="0">
                <a:latin typeface="Helvetica" panose="020B0604020202030204" pitchFamily="34" charset="0"/>
              </a:rPr>
              <a:t> </a:t>
            </a:r>
            <a:r>
              <a:rPr lang="en-US" altLang="ko-KR" dirty="0" smtClean="0">
                <a:latin typeface="Helvetica" panose="020B0604020202030204" pitchFamily="34" charset="0"/>
              </a:rPr>
              <a:t>(5</a:t>
            </a:r>
            <a:r>
              <a:rPr lang="ko-KR" altLang="en-US" dirty="0" smtClean="0">
                <a:latin typeface="Helvetica" panose="020B0604020202030204" pitchFamily="34" charset="0"/>
              </a:rPr>
              <a:t>점</a:t>
            </a:r>
            <a:r>
              <a:rPr lang="en-US" altLang="ko-KR" dirty="0" smtClean="0">
                <a:latin typeface="Helvetica" panose="020B0604020202030204" pitchFamily="34" charset="0"/>
              </a:rPr>
              <a:t>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" t="4178" r="48710" b="44717"/>
          <a:stretch/>
        </p:blipFill>
        <p:spPr>
          <a:xfrm>
            <a:off x="450761" y="1493315"/>
            <a:ext cx="8178084" cy="47666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37904" y="2112135"/>
            <a:ext cx="3361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bg1"/>
                </a:solidFill>
              </a:rPr>
              <a:t>마방진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크기 입력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</a:rPr>
              <a:t>2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보다 작을 경우 재입력 요청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37904" y="2846231"/>
            <a:ext cx="3361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홀수일 경우 홀수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마방진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출력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37904" y="3649728"/>
            <a:ext cx="3361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bg1"/>
                </a:solidFill>
              </a:rPr>
              <a:t>출력후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계속 진행여부 질문 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</a:rPr>
              <a:t>– Y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또는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y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일 경우 다시 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37904" y="4360892"/>
            <a:ext cx="3361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짝수일 경우 짝수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마방진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출력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37903" y="5253196"/>
            <a:ext cx="3850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계속 진행에 대한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질문시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</a:rPr>
              <a:t>Y/n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를 입력하지 않으면 다시 물어봄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03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프로그래밍에 대한 몰이해 결과</a:t>
            </a:r>
            <a:r>
              <a:rPr lang="en-US" altLang="ko-KR" dirty="0" smtClean="0">
                <a:latin typeface="Helvetica" panose="020B0604020202030204" pitchFamily="34" charset="0"/>
              </a:rPr>
              <a:t>!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8300" y="5092359"/>
            <a:ext cx="8383755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800" b="1" dirty="0" smtClean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2800" b="1" dirty="0" smtClean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프로그래밍적 사고가 부족하면 </a:t>
            </a:r>
            <a:endParaRPr lang="en-US" altLang="ko-KR" sz="2800" b="1" dirty="0" smtClean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en-US" altLang="ko-KR" sz="2800" b="1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800" b="1" dirty="0" smtClean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   </a:t>
            </a:r>
            <a:r>
              <a:rPr lang="ko-KR" altLang="en-US" sz="2800" b="1" dirty="0" smtClean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타 전공의 사람들과 협업이 어려울 수 있다</a:t>
            </a:r>
            <a:r>
              <a:rPr lang="en-US" altLang="ko-KR" sz="2800" b="1" dirty="0" smtClean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.</a:t>
            </a:r>
            <a:endParaRPr lang="ko-KR" altLang="en-US" sz="28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17"/>
          <a:stretch/>
        </p:blipFill>
        <p:spPr>
          <a:xfrm>
            <a:off x="368300" y="1386456"/>
            <a:ext cx="8394700" cy="36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6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5646" y="647177"/>
            <a:ext cx="8394700" cy="84613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Helvetica" panose="020B0604020202030204" pitchFamily="34" charset="0"/>
              </a:rPr>
              <a:t>Extreme HW #1  </a:t>
            </a:r>
            <a:r>
              <a:rPr lang="ko-KR" altLang="en-US" dirty="0" err="1" smtClean="0">
                <a:latin typeface="Helvetica" panose="020B0604020202030204" pitchFamily="34" charset="0"/>
              </a:rPr>
              <a:t>마방진</a:t>
            </a:r>
            <a:r>
              <a:rPr lang="ko-KR" altLang="en-US" dirty="0" smtClean="0">
                <a:latin typeface="Helvetica" panose="020B0604020202030204" pitchFamily="34" charset="0"/>
              </a:rPr>
              <a:t> </a:t>
            </a:r>
            <a:r>
              <a:rPr lang="en-US" altLang="ko-KR" dirty="0" smtClean="0">
                <a:latin typeface="Helvetica" panose="020B0604020202030204" pitchFamily="34" charset="0"/>
              </a:rPr>
              <a:t>(5</a:t>
            </a:r>
            <a:r>
              <a:rPr lang="ko-KR" altLang="en-US" dirty="0" smtClean="0">
                <a:latin typeface="Helvetica" panose="020B0604020202030204" pitchFamily="34" charset="0"/>
              </a:rPr>
              <a:t>점</a:t>
            </a:r>
            <a:r>
              <a:rPr lang="en-US" altLang="ko-KR" dirty="0" smtClean="0">
                <a:latin typeface="Helvetica" panose="020B0604020202030204" pitchFamily="34" charset="0"/>
              </a:rPr>
              <a:t>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" t="5797" r="48825" b="43850"/>
          <a:stretch/>
        </p:blipFill>
        <p:spPr>
          <a:xfrm>
            <a:off x="450759" y="1493315"/>
            <a:ext cx="8289587" cy="47470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43965" y="3747752"/>
            <a:ext cx="3670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정수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범위내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입력된 모든 수에 대해 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r>
              <a:rPr lang="ko-KR" altLang="en-US" sz="1600" b="1" dirty="0" err="1" smtClean="0">
                <a:solidFill>
                  <a:schemeClr val="bg1"/>
                </a:solidFill>
              </a:rPr>
              <a:t>마방진을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출력 가능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67129" y="5176245"/>
            <a:ext cx="4056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bg1"/>
                </a:solidFill>
              </a:rPr>
              <a:t>계속진행여부에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대해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n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또는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N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입력시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</a:rPr>
              <a:t>게임종료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1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93591" y="2271835"/>
            <a:ext cx="8085631" cy="2654126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리스트</a:t>
            </a:r>
            <a:endParaRPr lang="en-US" altLang="ko-KR" sz="4800" b="1" spc="-50" dirty="0" smtClean="0">
              <a:latin typeface="Garamond" panose="02020404030301010803" pitchFamily="18" charset="0"/>
              <a:ea typeface="나눔고딕" pitchFamily="50" charset="-127"/>
            </a:endParaRPr>
          </a:p>
          <a:p>
            <a:pPr algn="ctr"/>
            <a:r>
              <a:rPr lang="en-US" altLang="ko-KR" sz="4000" b="1" spc="-50" dirty="0" smtClean="0">
                <a:latin typeface="Garamond" panose="02020404030301010803" pitchFamily="18" charset="0"/>
                <a:ea typeface="나눔고딕" pitchFamily="50" charset="-127"/>
              </a:rPr>
              <a:t>(list)</a:t>
            </a:r>
            <a:endParaRPr lang="en-US" altLang="ko-KR" sz="4800" b="1" spc="-50" dirty="0">
              <a:latin typeface="Garamond" panose="02020404030301010803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4578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리스트 </a:t>
            </a:r>
            <a:r>
              <a:rPr lang="en-US" altLang="ko-KR" dirty="0" smtClean="0">
                <a:latin typeface="Helvetica" panose="020B0604020202030204" pitchFamily="34" charset="0"/>
              </a:rPr>
              <a:t>(lists)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ㆍ문자형과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같은 시퀀스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자료형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데이터들의 집합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300" y="2263776"/>
            <a:ext cx="8394700" cy="1563706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colors = ['red', 'blue', 'green']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print colors[0]    ## red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print colors[2]    ## green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print </a:t>
            </a:r>
            <a:r>
              <a:rPr lang="en-US" altLang="ko-KR" b="1" dirty="0" err="1">
                <a:solidFill>
                  <a:srgbClr val="555555"/>
                </a:solidFill>
              </a:rPr>
              <a:t>len</a:t>
            </a:r>
            <a:r>
              <a:rPr lang="en-US" altLang="ko-KR" b="1" dirty="0">
                <a:solidFill>
                  <a:srgbClr val="555555"/>
                </a:solidFill>
              </a:rPr>
              <a:t>(colors)  ## 3</a:t>
            </a:r>
          </a:p>
        </p:txBody>
      </p:sp>
      <p:pic>
        <p:nvPicPr>
          <p:cNvPr id="4098" name="Picture 2" descr="list of strings 'red' 'blue 'green'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" y="4350702"/>
            <a:ext cx="8282232" cy="11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2721" y="5501640"/>
            <a:ext cx="59553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Source</a:t>
            </a:r>
            <a:r>
              <a:rPr lang="en-US" altLang="ko-KR" dirty="0"/>
              <a:t>: http://</a:t>
            </a:r>
            <a:r>
              <a:rPr lang="en-US" altLang="ko-KR" dirty="0" smtClean="0"/>
              <a:t>goo.gl/q4VvB1, </a:t>
            </a:r>
            <a:r>
              <a:rPr lang="ko-KR" altLang="en-US" dirty="0" smtClean="0"/>
              <a:t>http</a:t>
            </a:r>
            <a:r>
              <a:rPr lang="ko-KR" altLang="en-US" dirty="0"/>
              <a:t>://goo.gl/JMbHm0</a:t>
            </a:r>
          </a:p>
        </p:txBody>
      </p:sp>
    </p:spTree>
    <p:extLst>
      <p:ext uri="{BB962C8B-B14F-4D97-AF65-F5344CB8AC3E}">
        <p14:creationId xmlns:p14="http://schemas.microsoft.com/office/powerpoint/2010/main" val="9158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리스트의 연산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ㆍ인덱싱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슬라이싱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연산등을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동일하게 사용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300" y="1940858"/>
            <a:ext cx="8394700" cy="4175760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color </a:t>
            </a:r>
            <a:r>
              <a:rPr lang="en-US" altLang="ko-KR" b="1" dirty="0">
                <a:solidFill>
                  <a:srgbClr val="555555"/>
                </a:solidFill>
              </a:rPr>
              <a:t>= ['red', 'blue', 'green']</a:t>
            </a: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color2 </a:t>
            </a:r>
            <a:r>
              <a:rPr lang="en-US" altLang="ko-KR" b="1" dirty="0">
                <a:solidFill>
                  <a:srgbClr val="555555"/>
                </a:solidFill>
              </a:rPr>
              <a:t>= ['orange', 'black', 'white</a:t>
            </a:r>
            <a:r>
              <a:rPr lang="en-US" altLang="ko-KR" b="1" dirty="0" smtClean="0">
                <a:solidFill>
                  <a:srgbClr val="555555"/>
                </a:solidFill>
              </a:rPr>
              <a:t>']</a:t>
            </a: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print color + </a:t>
            </a:r>
            <a:r>
              <a:rPr lang="en-US" altLang="ko-KR" b="1" dirty="0" smtClean="0">
                <a:solidFill>
                  <a:srgbClr val="555555"/>
                </a:solidFill>
              </a:rPr>
              <a:t>color2	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두 리스트 합치기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len</a:t>
            </a:r>
            <a:r>
              <a:rPr lang="en-US" altLang="ko-KR" b="1" dirty="0" smtClean="0">
                <a:solidFill>
                  <a:srgbClr val="555555"/>
                </a:solidFill>
              </a:rPr>
              <a:t>(color) 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리스트 길이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color[0] = ‘yellow’</a:t>
            </a: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0</a:t>
            </a:r>
            <a:r>
              <a:rPr lang="ko-KR" altLang="en-US" b="1" dirty="0" smtClean="0">
                <a:solidFill>
                  <a:srgbClr val="C00000"/>
                </a:solidFill>
              </a:rPr>
              <a:t>번째 리스트의 값을 변경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print color * 2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color </a:t>
            </a:r>
            <a:r>
              <a:rPr lang="ko-KR" altLang="en-US" b="1" dirty="0" smtClean="0">
                <a:solidFill>
                  <a:srgbClr val="C00000"/>
                </a:solidFill>
              </a:rPr>
              <a:t>리스트 </a:t>
            </a:r>
            <a:r>
              <a:rPr lang="en-US" altLang="ko-KR" b="1" dirty="0" smtClean="0">
                <a:solidFill>
                  <a:srgbClr val="C00000"/>
                </a:solidFill>
              </a:rPr>
              <a:t>2</a:t>
            </a:r>
            <a:r>
              <a:rPr lang="ko-KR" altLang="en-US" b="1" dirty="0" smtClean="0">
                <a:solidFill>
                  <a:srgbClr val="C00000"/>
                </a:solidFill>
              </a:rPr>
              <a:t>회 반복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‘blue’ in color2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문자열 </a:t>
            </a:r>
            <a:r>
              <a:rPr lang="en-US" altLang="ko-KR" b="1" dirty="0" smtClean="0">
                <a:solidFill>
                  <a:srgbClr val="C00000"/>
                </a:solidFill>
              </a:rPr>
              <a:t>‘blue‘</a:t>
            </a:r>
            <a:r>
              <a:rPr lang="ko-KR" altLang="en-US" b="1" dirty="0" smtClean="0">
                <a:solidFill>
                  <a:srgbClr val="C00000"/>
                </a:solidFill>
              </a:rPr>
              <a:t>가 </a:t>
            </a:r>
            <a:r>
              <a:rPr lang="en-US" altLang="ko-KR" b="1" dirty="0" smtClean="0">
                <a:solidFill>
                  <a:srgbClr val="C00000"/>
                </a:solidFill>
              </a:rPr>
              <a:t>color2 </a:t>
            </a:r>
            <a:r>
              <a:rPr lang="ko-KR" altLang="en-US" b="1" dirty="0" smtClean="0">
                <a:solidFill>
                  <a:srgbClr val="C00000"/>
                </a:solidFill>
              </a:rPr>
              <a:t>존재 여부 반환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total_color</a:t>
            </a:r>
            <a:r>
              <a:rPr lang="en-US" altLang="ko-KR" b="1" dirty="0" smtClean="0">
                <a:solidFill>
                  <a:srgbClr val="555555"/>
                </a:solidFill>
              </a:rPr>
              <a:t> = color + color2</a:t>
            </a: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for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each_color</a:t>
            </a:r>
            <a:r>
              <a:rPr lang="en-US" altLang="ko-KR" b="1" dirty="0" smtClean="0">
                <a:solidFill>
                  <a:srgbClr val="555555"/>
                </a:solidFill>
              </a:rPr>
              <a:t> in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total_color</a:t>
            </a:r>
            <a:r>
              <a:rPr lang="en-US" altLang="ko-KR" b="1" dirty="0" smtClean="0">
                <a:solidFill>
                  <a:srgbClr val="555555"/>
                </a:solidFill>
              </a:rPr>
              <a:t> 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total_color</a:t>
            </a:r>
            <a:r>
              <a:rPr lang="ko-KR" altLang="en-US" b="1" dirty="0" smtClean="0">
                <a:solidFill>
                  <a:srgbClr val="C00000"/>
                </a:solidFill>
              </a:rPr>
              <a:t>에 입력된 문자열 하나씩 순회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    print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each_color</a:t>
            </a:r>
            <a:r>
              <a:rPr lang="en-US" altLang="ko-KR" b="1" dirty="0" smtClean="0">
                <a:solidFill>
                  <a:srgbClr val="555555"/>
                </a:solidFill>
              </a:rPr>
              <a:t> 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9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Helvetica" panose="020B0604020202030204" pitchFamily="34" charset="0"/>
              </a:rPr>
              <a:t>리스트 추가와 삭제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300" y="1386840"/>
            <a:ext cx="8394700" cy="4160520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altLang="ko-KR" b="1" dirty="0" err="1">
                <a:solidFill>
                  <a:srgbClr val="555555"/>
                </a:solidFill>
              </a:rPr>
              <a:t>color.append</a:t>
            </a:r>
            <a:r>
              <a:rPr lang="en-US" altLang="ko-KR" b="1" dirty="0">
                <a:solidFill>
                  <a:srgbClr val="555555"/>
                </a:solidFill>
              </a:rPr>
              <a:t>("white</a:t>
            </a:r>
            <a:r>
              <a:rPr lang="en-US" altLang="ko-KR" b="1" dirty="0" smtClean="0">
                <a:solidFill>
                  <a:srgbClr val="555555"/>
                </a:solidFill>
              </a:rPr>
              <a:t>")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리스트에 </a:t>
            </a:r>
            <a:r>
              <a:rPr lang="en-US" altLang="ko-KR" b="1" dirty="0" smtClean="0">
                <a:solidFill>
                  <a:srgbClr val="C00000"/>
                </a:solidFill>
              </a:rPr>
              <a:t>“white” </a:t>
            </a:r>
            <a:r>
              <a:rPr lang="ko-KR" altLang="en-US" b="1" dirty="0" smtClean="0">
                <a:solidFill>
                  <a:srgbClr val="C00000"/>
                </a:solidFill>
              </a:rPr>
              <a:t>추가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color.extend</a:t>
            </a:r>
            <a:r>
              <a:rPr lang="en-US" altLang="ko-KR" b="1" dirty="0" smtClean="0">
                <a:solidFill>
                  <a:srgbClr val="555555"/>
                </a:solidFill>
              </a:rPr>
              <a:t>(["</a:t>
            </a:r>
            <a:r>
              <a:rPr lang="en-US" altLang="ko-KR" b="1" dirty="0" err="1" smtClean="0">
                <a:solidFill>
                  <a:srgbClr val="555555"/>
                </a:solidFill>
              </a:rPr>
              <a:t>black","purple</a:t>
            </a:r>
            <a:r>
              <a:rPr lang="en-US" altLang="ko-KR" b="1" dirty="0" smtClean="0">
                <a:solidFill>
                  <a:srgbClr val="555555"/>
                </a:solidFill>
              </a:rPr>
              <a:t>"]) 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리스트에 </a:t>
            </a:r>
            <a:r>
              <a:rPr lang="ko-KR" altLang="en-US" b="1" dirty="0" smtClean="0">
                <a:solidFill>
                  <a:srgbClr val="C00000"/>
                </a:solidFill>
              </a:rPr>
              <a:t>새로운 리스트 추가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color.insert</a:t>
            </a:r>
            <a:r>
              <a:rPr lang="en-US" altLang="ko-KR" b="1" dirty="0" smtClean="0">
                <a:solidFill>
                  <a:srgbClr val="555555"/>
                </a:solidFill>
              </a:rPr>
              <a:t>(0</a:t>
            </a:r>
            <a:r>
              <a:rPr lang="en-US" altLang="ko-KR" b="1" dirty="0">
                <a:solidFill>
                  <a:srgbClr val="555555"/>
                </a:solidFill>
              </a:rPr>
              <a:t>,"orange</a:t>
            </a:r>
            <a:r>
              <a:rPr lang="en-US" altLang="ko-KR" b="1" dirty="0" smtClean="0">
                <a:solidFill>
                  <a:srgbClr val="555555"/>
                </a:solidFill>
              </a:rPr>
              <a:t>")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0</a:t>
            </a:r>
            <a:r>
              <a:rPr lang="ko-KR" altLang="en-US" b="1" dirty="0" smtClean="0">
                <a:solidFill>
                  <a:srgbClr val="C00000"/>
                </a:solidFill>
              </a:rPr>
              <a:t>번째 주소에 </a:t>
            </a:r>
            <a:r>
              <a:rPr lang="en-US" altLang="ko-KR" b="1" dirty="0" smtClean="0">
                <a:solidFill>
                  <a:srgbClr val="C00000"/>
                </a:solidFill>
              </a:rPr>
              <a:t>“orange” </a:t>
            </a:r>
            <a:r>
              <a:rPr lang="ko-KR" altLang="en-US" b="1" dirty="0" smtClean="0">
                <a:solidFill>
                  <a:srgbClr val="C00000"/>
                </a:solidFill>
              </a:rPr>
              <a:t>추가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print color </a:t>
            </a: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[</a:t>
            </a:r>
            <a:r>
              <a:rPr lang="en-US" altLang="ko-KR" b="1" dirty="0">
                <a:solidFill>
                  <a:srgbClr val="555555"/>
                </a:solidFill>
              </a:rPr>
              <a:t>'orange', 'yellow', 'blue', 'green', 'white', 'black', 'purple</a:t>
            </a:r>
            <a:r>
              <a:rPr lang="en-US" altLang="ko-KR" b="1" dirty="0" smtClean="0">
                <a:solidFill>
                  <a:srgbClr val="555555"/>
                </a:solidFill>
              </a:rPr>
              <a:t>']</a:t>
            </a:r>
          </a:p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color.remove</a:t>
            </a:r>
            <a:r>
              <a:rPr lang="en-US" altLang="ko-KR" b="1" dirty="0">
                <a:solidFill>
                  <a:srgbClr val="555555"/>
                </a:solidFill>
              </a:rPr>
              <a:t>("white</a:t>
            </a:r>
            <a:r>
              <a:rPr lang="en-US" altLang="ko-KR" b="1" dirty="0" smtClean="0">
                <a:solidFill>
                  <a:srgbClr val="555555"/>
                </a:solidFill>
              </a:rPr>
              <a:t>")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리스트에 </a:t>
            </a:r>
            <a:r>
              <a:rPr lang="en-US" altLang="ko-KR" b="1" dirty="0">
                <a:solidFill>
                  <a:srgbClr val="C00000"/>
                </a:solidFill>
              </a:rPr>
              <a:t>“white” </a:t>
            </a:r>
            <a:r>
              <a:rPr lang="ko-KR" altLang="en-US" b="1" dirty="0" smtClean="0">
                <a:solidFill>
                  <a:srgbClr val="C00000"/>
                </a:solidFill>
              </a:rPr>
              <a:t>삭제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del </a:t>
            </a:r>
            <a:r>
              <a:rPr lang="en-US" altLang="ko-KR" b="1" dirty="0">
                <a:solidFill>
                  <a:srgbClr val="555555"/>
                </a:solidFill>
              </a:rPr>
              <a:t>color[0</a:t>
            </a:r>
            <a:r>
              <a:rPr lang="en-US" altLang="ko-KR" b="1" dirty="0" smtClean="0">
                <a:solidFill>
                  <a:srgbClr val="555555"/>
                </a:solidFill>
              </a:rPr>
              <a:t>]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0</a:t>
            </a:r>
            <a:r>
              <a:rPr lang="ko-KR" altLang="en-US" b="1" dirty="0" smtClean="0">
                <a:solidFill>
                  <a:srgbClr val="C00000"/>
                </a:solidFill>
              </a:rPr>
              <a:t>번째 주소 리스트 객체 삭제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print </a:t>
            </a:r>
            <a:r>
              <a:rPr lang="en-US" altLang="ko-KR" b="1" dirty="0">
                <a:solidFill>
                  <a:srgbClr val="555555"/>
                </a:solidFill>
              </a:rPr>
              <a:t>color</a:t>
            </a: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['yellow', 'blue', 'green', 'black', 'purple</a:t>
            </a:r>
            <a:r>
              <a:rPr lang="en-US" altLang="ko-KR" b="1" dirty="0" smtClean="0">
                <a:solidFill>
                  <a:srgbClr val="555555"/>
                </a:solidFill>
              </a:rPr>
              <a:t>']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77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리스트의 특징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300" y="1386840"/>
            <a:ext cx="8394700" cy="2606040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a = </a:t>
            </a:r>
            <a:r>
              <a:rPr lang="en-US" altLang="ko-KR" b="1" dirty="0" smtClean="0">
                <a:solidFill>
                  <a:srgbClr val="555555"/>
                </a:solidFill>
              </a:rPr>
              <a:t>[“color”, </a:t>
            </a:r>
            <a:r>
              <a:rPr lang="en-US" altLang="ko-KR" b="1" dirty="0">
                <a:solidFill>
                  <a:srgbClr val="555555"/>
                </a:solidFill>
              </a:rPr>
              <a:t>1, 0.2</a:t>
            </a:r>
            <a:r>
              <a:rPr lang="en-US" altLang="ko-KR" b="1" dirty="0" smtClean="0">
                <a:solidFill>
                  <a:srgbClr val="555555"/>
                </a:solidFill>
              </a:rPr>
              <a:t>]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다양한 데이터 타입 입력 가능</a:t>
            </a: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color = ['yellow', 'blue', 'green', 'black', 'purple']</a:t>
            </a: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a[0] = </a:t>
            </a:r>
            <a:r>
              <a:rPr lang="en-US" altLang="ko-KR" b="1" dirty="0" smtClean="0">
                <a:solidFill>
                  <a:srgbClr val="555555"/>
                </a:solidFill>
              </a:rPr>
              <a:t>color		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리스트 안에 리스트도 입력 가능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print a</a:t>
            </a: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[['yellow', 'blue', 'green', 'black', 'purple'], 1, 0.20000000000000001</a:t>
            </a:r>
            <a:r>
              <a:rPr lang="en-US" altLang="ko-KR" b="1" dirty="0" smtClean="0">
                <a:solidFill>
                  <a:srgbClr val="555555"/>
                </a:solidFill>
              </a:rPr>
              <a:t>]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pic>
        <p:nvPicPr>
          <p:cNvPr id="5122" name="Picture 2" descr="http://cfile1.uf.tistory.com/image/262E1947522363FF2839E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4252596"/>
            <a:ext cx="4056380" cy="161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95350" y="5868605"/>
            <a:ext cx="3664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dirty="0" smtClean="0"/>
              <a:t>Source: </a:t>
            </a:r>
            <a:r>
              <a:rPr lang="ko-KR" altLang="en-US" b="1" dirty="0" smtClean="0"/>
              <a:t>http</a:t>
            </a:r>
            <a:r>
              <a:rPr lang="ko-KR" altLang="en-US" b="1" dirty="0"/>
              <a:t>://goo.gl/FApwnw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95586" y="4561410"/>
            <a:ext cx="40674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중첩 </a:t>
            </a:r>
            <a:r>
              <a:rPr lang="ko-KR" altLang="en-US" dirty="0" err="1" smtClean="0"/>
              <a:t>리스트시</a:t>
            </a:r>
            <a:r>
              <a:rPr lang="ko-KR" altLang="en-US" dirty="0" smtClean="0"/>
              <a:t> 메모리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500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리스트 함수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300" y="1950720"/>
            <a:ext cx="8394700" cy="2606040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a = [5,3,4,1,2</a:t>
            </a:r>
            <a:r>
              <a:rPr lang="en-US" altLang="ko-KR" b="1" dirty="0" smtClean="0">
                <a:solidFill>
                  <a:srgbClr val="555555"/>
                </a:solidFill>
              </a:rPr>
              <a:t>]	</a:t>
            </a:r>
          </a:p>
          <a:p>
            <a:pPr>
              <a:spcAft>
                <a:spcPts val="1200"/>
              </a:spcAft>
            </a:pPr>
            <a:r>
              <a:rPr lang="en-US" altLang="ko-KR" b="1" dirty="0" err="1">
                <a:solidFill>
                  <a:srgbClr val="555555"/>
                </a:solidFill>
              </a:rPr>
              <a:t>a.index</a:t>
            </a:r>
            <a:r>
              <a:rPr lang="en-US" altLang="ko-KR" b="1" dirty="0">
                <a:solidFill>
                  <a:srgbClr val="555555"/>
                </a:solidFill>
              </a:rPr>
              <a:t>(2</a:t>
            </a:r>
            <a:r>
              <a:rPr lang="en-US" altLang="ko-KR" b="1" dirty="0" smtClean="0">
                <a:solidFill>
                  <a:srgbClr val="555555"/>
                </a:solidFill>
              </a:rPr>
              <a:t>)		</a:t>
            </a:r>
            <a:r>
              <a:rPr lang="fr-FR" altLang="ko-KR" b="1" dirty="0" smtClean="0">
                <a:solidFill>
                  <a:srgbClr val="C00000"/>
                </a:solidFill>
              </a:rPr>
              <a:t># </a:t>
            </a:r>
            <a:r>
              <a:rPr lang="ko-KR" altLang="en-US" b="1" dirty="0" smtClean="0">
                <a:solidFill>
                  <a:srgbClr val="C00000"/>
                </a:solidFill>
              </a:rPr>
              <a:t>정수 </a:t>
            </a:r>
            <a:r>
              <a:rPr lang="en-US" altLang="ko-KR" b="1" dirty="0" smtClean="0">
                <a:solidFill>
                  <a:srgbClr val="C00000"/>
                </a:solidFill>
              </a:rPr>
              <a:t>2</a:t>
            </a:r>
            <a:r>
              <a:rPr lang="ko-KR" altLang="en-US" b="1" dirty="0" smtClean="0">
                <a:solidFill>
                  <a:srgbClr val="C00000"/>
                </a:solidFill>
              </a:rPr>
              <a:t>가 있는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주소값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a.count</a:t>
            </a:r>
            <a:r>
              <a:rPr lang="en-US" altLang="ko-KR" b="1" dirty="0" smtClean="0">
                <a:solidFill>
                  <a:srgbClr val="555555"/>
                </a:solidFill>
              </a:rPr>
              <a:t>(5)		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리스트내에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5</a:t>
            </a:r>
            <a:r>
              <a:rPr lang="ko-KR" altLang="en-US" b="1" dirty="0" smtClean="0">
                <a:solidFill>
                  <a:srgbClr val="C00000"/>
                </a:solidFill>
              </a:rPr>
              <a:t>의 개수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err="1">
                <a:solidFill>
                  <a:srgbClr val="555555"/>
                </a:solidFill>
              </a:rPr>
              <a:t>a.sort</a:t>
            </a:r>
            <a:r>
              <a:rPr lang="en-US" altLang="ko-KR" b="1" dirty="0" smtClean="0">
                <a:solidFill>
                  <a:srgbClr val="555555"/>
                </a:solidFill>
              </a:rPr>
              <a:t>()			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리스트 </a:t>
            </a:r>
            <a:r>
              <a:rPr lang="en-US" altLang="ko-KR" b="1" dirty="0" smtClean="0">
                <a:solidFill>
                  <a:srgbClr val="C00000"/>
                </a:solidFill>
              </a:rPr>
              <a:t>a </a:t>
            </a:r>
            <a:r>
              <a:rPr lang="ko-KR" altLang="en-US" b="1" dirty="0" smtClean="0">
                <a:solidFill>
                  <a:srgbClr val="C00000"/>
                </a:solidFill>
              </a:rPr>
              <a:t>정렬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err="1">
                <a:solidFill>
                  <a:srgbClr val="555555"/>
                </a:solidFill>
              </a:rPr>
              <a:t>a.reverse</a:t>
            </a:r>
            <a:r>
              <a:rPr lang="en-US" altLang="ko-KR" b="1" dirty="0" smtClean="0">
                <a:solidFill>
                  <a:srgbClr val="555555"/>
                </a:solidFill>
              </a:rPr>
              <a:t>()		</a:t>
            </a:r>
            <a:r>
              <a:rPr lang="fr-FR" altLang="ko-KR" b="1" dirty="0" smtClean="0">
                <a:solidFill>
                  <a:srgbClr val="C00000"/>
                </a:solidFill>
              </a:rPr>
              <a:t># </a:t>
            </a:r>
            <a:r>
              <a:rPr lang="ko-KR" altLang="en-US" b="1" dirty="0" smtClean="0">
                <a:solidFill>
                  <a:srgbClr val="C00000"/>
                </a:solidFill>
              </a:rPr>
              <a:t>리스트 </a:t>
            </a:r>
            <a:r>
              <a:rPr lang="en-US" altLang="ko-KR" b="1" dirty="0" smtClean="0">
                <a:solidFill>
                  <a:srgbClr val="C00000"/>
                </a:solidFill>
              </a:rPr>
              <a:t>a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역정렬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b </a:t>
            </a:r>
            <a:r>
              <a:rPr lang="en-US" altLang="ko-KR" b="1" dirty="0">
                <a:solidFill>
                  <a:srgbClr val="555555"/>
                </a:solidFill>
              </a:rPr>
              <a:t>= sorted(a</a:t>
            </a:r>
            <a:r>
              <a:rPr lang="en-US" altLang="ko-KR" b="1" dirty="0" smtClean="0">
                <a:solidFill>
                  <a:srgbClr val="555555"/>
                </a:solidFill>
              </a:rPr>
              <a:t>)		</a:t>
            </a:r>
            <a:r>
              <a:rPr lang="fr-FR" altLang="ko-KR" b="1" dirty="0">
                <a:solidFill>
                  <a:srgbClr val="C00000"/>
                </a:solidFill>
              </a:rPr>
              <a:t> # </a:t>
            </a:r>
            <a:r>
              <a:rPr lang="ko-KR" altLang="en-US" b="1" dirty="0" smtClean="0">
                <a:solidFill>
                  <a:srgbClr val="C00000"/>
                </a:solidFill>
              </a:rPr>
              <a:t>정렬된 </a:t>
            </a:r>
            <a:r>
              <a:rPr lang="en-US" altLang="ko-KR" b="1" dirty="0" smtClean="0">
                <a:solidFill>
                  <a:srgbClr val="C00000"/>
                </a:solidFill>
              </a:rPr>
              <a:t>a</a:t>
            </a:r>
            <a:r>
              <a:rPr lang="ko-KR" altLang="en-US" b="1" dirty="0" smtClean="0">
                <a:solidFill>
                  <a:srgbClr val="C00000"/>
                </a:solidFill>
              </a:rPr>
              <a:t>를 </a:t>
            </a:r>
            <a:r>
              <a:rPr lang="en-US" altLang="ko-KR" b="1" dirty="0" smtClean="0">
                <a:solidFill>
                  <a:srgbClr val="C00000"/>
                </a:solidFill>
              </a:rPr>
              <a:t>b </a:t>
            </a:r>
            <a:r>
              <a:rPr lang="ko-KR" altLang="en-US" b="1" dirty="0" smtClean="0">
                <a:solidFill>
                  <a:srgbClr val="C00000"/>
                </a:solidFill>
              </a:rPr>
              <a:t>변수에 할당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89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리스트 메모리 </a:t>
            </a:r>
            <a:r>
              <a:rPr lang="ko-KR" altLang="en-US" smtClean="0">
                <a:latin typeface="Helvetica" panose="020B0604020202030204" pitchFamily="34" charset="0"/>
              </a:rPr>
              <a:t>저장 방식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300" y="1417638"/>
            <a:ext cx="3563620" cy="4678362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2000"/>
              </a:spcAft>
            </a:pPr>
            <a:r>
              <a:rPr lang="pt-BR" altLang="ko-KR" b="1" dirty="0" smtClean="0">
                <a:solidFill>
                  <a:srgbClr val="555555"/>
                </a:solidFill>
              </a:rPr>
              <a:t>a = [</a:t>
            </a:r>
            <a:r>
              <a:rPr lang="pt-BR" altLang="ko-KR" b="1" dirty="0">
                <a:solidFill>
                  <a:srgbClr val="555555"/>
                </a:solidFill>
              </a:rPr>
              <a:t>5, 4, 3, 2, 1]</a:t>
            </a:r>
          </a:p>
          <a:p>
            <a:pPr>
              <a:spcAft>
                <a:spcPts val="2000"/>
              </a:spcAft>
            </a:pPr>
            <a:r>
              <a:rPr lang="pt-BR" altLang="ko-KR" b="1" dirty="0" smtClean="0">
                <a:solidFill>
                  <a:srgbClr val="555555"/>
                </a:solidFill>
              </a:rPr>
              <a:t>b = [1</a:t>
            </a:r>
            <a:r>
              <a:rPr lang="pt-BR" altLang="ko-KR" b="1" dirty="0">
                <a:solidFill>
                  <a:srgbClr val="555555"/>
                </a:solidFill>
              </a:rPr>
              <a:t>, 2, 3, 4, 5</a:t>
            </a:r>
            <a:r>
              <a:rPr lang="pt-BR" altLang="ko-KR" b="1" dirty="0" smtClean="0">
                <a:solidFill>
                  <a:srgbClr val="555555"/>
                </a:solidFill>
              </a:rPr>
              <a:t>]</a:t>
            </a:r>
          </a:p>
          <a:p>
            <a:pPr>
              <a:spcAft>
                <a:spcPts val="20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b = a</a:t>
            </a:r>
          </a:p>
          <a:p>
            <a:pPr>
              <a:spcAft>
                <a:spcPts val="20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print b </a:t>
            </a:r>
            <a:r>
              <a:rPr lang="en-US" altLang="ko-KR" b="1" dirty="0">
                <a:solidFill>
                  <a:srgbClr val="FF0000"/>
                </a:solidFill>
              </a:rPr>
              <a:t># [5, 4, 3, 2, 1</a:t>
            </a:r>
            <a:r>
              <a:rPr lang="en-US" altLang="ko-KR" b="1" dirty="0" smtClean="0">
                <a:solidFill>
                  <a:srgbClr val="FF0000"/>
                </a:solidFill>
              </a:rPr>
              <a:t>]</a:t>
            </a:r>
          </a:p>
          <a:p>
            <a:pPr>
              <a:spcAft>
                <a:spcPts val="20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a.sort</a:t>
            </a:r>
            <a:r>
              <a:rPr lang="en-US" altLang="ko-KR" b="1" dirty="0" smtClean="0">
                <a:solidFill>
                  <a:srgbClr val="555555"/>
                </a:solidFill>
              </a:rPr>
              <a:t>()</a:t>
            </a:r>
          </a:p>
          <a:p>
            <a:pPr>
              <a:spcAft>
                <a:spcPts val="20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print </a:t>
            </a:r>
            <a:r>
              <a:rPr lang="en-US" altLang="ko-KR" b="1" dirty="0">
                <a:solidFill>
                  <a:srgbClr val="555555"/>
                </a:solidFill>
              </a:rPr>
              <a:t>b </a:t>
            </a:r>
            <a:r>
              <a:rPr lang="en-US" altLang="ko-KR" b="1" dirty="0">
                <a:solidFill>
                  <a:srgbClr val="FF0000"/>
                </a:solidFill>
              </a:rPr>
              <a:t># </a:t>
            </a:r>
            <a:r>
              <a:rPr lang="en-US" altLang="ko-KR" b="1" dirty="0" smtClean="0">
                <a:solidFill>
                  <a:srgbClr val="FF0000"/>
                </a:solidFill>
              </a:rPr>
              <a:t>[1, 2, </a:t>
            </a:r>
            <a:r>
              <a:rPr lang="en-US" altLang="ko-KR" b="1" dirty="0">
                <a:solidFill>
                  <a:srgbClr val="FF0000"/>
                </a:solidFill>
              </a:rPr>
              <a:t>3, </a:t>
            </a:r>
            <a:r>
              <a:rPr lang="en-US" altLang="ko-KR" b="1" dirty="0" smtClean="0">
                <a:solidFill>
                  <a:srgbClr val="FF0000"/>
                </a:solidFill>
              </a:rPr>
              <a:t>4, 5]</a:t>
            </a:r>
          </a:p>
          <a:p>
            <a:pPr>
              <a:spcAft>
                <a:spcPts val="20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b </a:t>
            </a:r>
            <a:r>
              <a:rPr lang="en-US" altLang="ko-KR" b="1" dirty="0">
                <a:solidFill>
                  <a:srgbClr val="555555"/>
                </a:solidFill>
              </a:rPr>
              <a:t>= [6,7,8,9,10</a:t>
            </a:r>
            <a:r>
              <a:rPr lang="en-US" altLang="ko-KR" b="1" dirty="0" smtClean="0">
                <a:solidFill>
                  <a:srgbClr val="555555"/>
                </a:solidFill>
              </a:rPr>
              <a:t>]</a:t>
            </a:r>
          </a:p>
          <a:p>
            <a:pPr>
              <a:spcAft>
                <a:spcPts val="20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print a, b</a:t>
            </a:r>
          </a:p>
          <a:p>
            <a:pPr>
              <a:spcAft>
                <a:spcPts val="20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[1, 2, 3, 4, 5] [6, 7, 8, 9, 10</a:t>
            </a:r>
            <a:r>
              <a:rPr lang="en-US" altLang="ko-KR" b="1" dirty="0" smtClean="0">
                <a:solidFill>
                  <a:srgbClr val="555555"/>
                </a:solidFill>
              </a:rPr>
              <a:t>]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907280" y="1882776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440680" y="1882776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974080" y="1882776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507480" y="1882776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040880" y="1882776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907280" y="1417638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440680" y="1417638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974080" y="1417638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507480" y="1417638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040880" y="1417638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60520" y="1417638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a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160520" y="1867536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b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4907280" y="2454276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440680" y="2454276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974080" y="2454276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6507480" y="2454276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040880" y="2454276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60520" y="2248854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a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160520" y="2698752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b</a:t>
            </a:r>
            <a:endParaRPr lang="ko-KR" altLang="en-US" b="1" dirty="0"/>
          </a:p>
        </p:txBody>
      </p:sp>
      <p:cxnSp>
        <p:nvCxnSpPr>
          <p:cNvPr id="24" name="직선 화살표 연결선 23"/>
          <p:cNvCxnSpPr>
            <a:endCxn id="11" idx="1"/>
          </p:cNvCxnSpPr>
          <p:nvPr/>
        </p:nvCxnSpPr>
        <p:spPr>
          <a:xfrm>
            <a:off x="4578350" y="1608138"/>
            <a:ext cx="328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4578350" y="2065338"/>
            <a:ext cx="328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endCxn id="17" idx="1"/>
          </p:cNvCxnSpPr>
          <p:nvPr/>
        </p:nvCxnSpPr>
        <p:spPr>
          <a:xfrm>
            <a:off x="4578350" y="2430464"/>
            <a:ext cx="328930" cy="214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17" idx="1"/>
          </p:cNvCxnSpPr>
          <p:nvPr/>
        </p:nvCxnSpPr>
        <p:spPr>
          <a:xfrm flipV="1">
            <a:off x="4578350" y="2644776"/>
            <a:ext cx="328930" cy="241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907280" y="3505518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5440680" y="3505518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974080" y="3505518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507480" y="3505518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7040880" y="3505518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160520" y="3300096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a</a:t>
            </a:r>
            <a:endParaRPr lang="ko-KR" alt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160520" y="3749994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b</a:t>
            </a:r>
            <a:endParaRPr lang="ko-KR" altLang="en-US" b="1" dirty="0"/>
          </a:p>
        </p:txBody>
      </p:sp>
      <p:cxnSp>
        <p:nvCxnSpPr>
          <p:cNvPr id="40" name="직선 화살표 연결선 39"/>
          <p:cNvCxnSpPr>
            <a:endCxn id="33" idx="1"/>
          </p:cNvCxnSpPr>
          <p:nvPr/>
        </p:nvCxnSpPr>
        <p:spPr>
          <a:xfrm>
            <a:off x="4578350" y="3481706"/>
            <a:ext cx="328930" cy="214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3" idx="1"/>
          </p:cNvCxnSpPr>
          <p:nvPr/>
        </p:nvCxnSpPr>
        <p:spPr>
          <a:xfrm flipV="1">
            <a:off x="4578350" y="3696018"/>
            <a:ext cx="328930" cy="241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4907280" y="4785836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5440680" y="4785836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5974080" y="4785836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507480" y="4785836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7040880" y="4785836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160520" y="4770596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b</a:t>
            </a:r>
            <a:endParaRPr lang="ko-KR" altLang="en-US" b="1" dirty="0"/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4578350" y="4968398"/>
            <a:ext cx="328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4907280" y="4351338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5440680" y="4351338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5974080" y="4351338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70" name="직사각형 69"/>
          <p:cNvSpPr/>
          <p:nvPr/>
        </p:nvSpPr>
        <p:spPr>
          <a:xfrm>
            <a:off x="6507480" y="4351338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>
            <a:off x="7040880" y="4351338"/>
            <a:ext cx="51816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4160520" y="4336098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a</a:t>
            </a:r>
            <a:endParaRPr lang="ko-KR" altLang="en-US" b="1" dirty="0"/>
          </a:p>
        </p:txBody>
      </p:sp>
      <p:cxnSp>
        <p:nvCxnSpPr>
          <p:cNvPr id="73" name="직선 화살표 연결선 72"/>
          <p:cNvCxnSpPr/>
          <p:nvPr/>
        </p:nvCxnSpPr>
        <p:spPr>
          <a:xfrm>
            <a:off x="4578350" y="4533900"/>
            <a:ext cx="328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86250" y="5429250"/>
            <a:ext cx="4543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“=“ </a:t>
            </a:r>
            <a:r>
              <a:rPr lang="ko-KR" altLang="en-US" dirty="0" smtClean="0"/>
              <a:t>의 의미는 같다가 아닌 메모리 주소에 해당 값을 할당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연결</a:t>
            </a:r>
            <a:r>
              <a:rPr lang="en-US" altLang="ko-KR" dirty="0" smtClean="0"/>
              <a:t>)</a:t>
            </a:r>
            <a:r>
              <a:rPr lang="ko-KR" altLang="en-US" dirty="0" smtClean="0"/>
              <a:t>한다는 의미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패킹과 </a:t>
            </a:r>
            <a:r>
              <a:rPr lang="ko-KR" altLang="en-US" dirty="0" err="1" smtClean="0">
                <a:latin typeface="Helvetica" panose="020B0604020202030204" pitchFamily="34" charset="0"/>
              </a:rPr>
              <a:t>언패킹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300" y="1417638"/>
            <a:ext cx="8775700" cy="121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ㆍ패킹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 변수에 여러 개의 데이터를 넣는 것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20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ㆍ언패킹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 변수의 데이터를 각각의 변수로 반환하는 것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8300" y="3017520"/>
            <a:ext cx="8394700" cy="2331720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t = [1, 2, 3]		</a:t>
            </a:r>
            <a:r>
              <a:rPr lang="en-US" altLang="ko-KR" b="1" dirty="0">
                <a:solidFill>
                  <a:srgbClr val="FF0000"/>
                </a:solidFill>
              </a:rPr>
              <a:t> # </a:t>
            </a:r>
            <a:r>
              <a:rPr lang="en-US" altLang="ko-KR" b="1" dirty="0" smtClean="0">
                <a:solidFill>
                  <a:srgbClr val="FF0000"/>
                </a:solidFill>
              </a:rPr>
              <a:t> 1,2,3</a:t>
            </a:r>
            <a:r>
              <a:rPr lang="ko-KR" altLang="en-US" b="1" dirty="0" smtClean="0">
                <a:solidFill>
                  <a:srgbClr val="FF0000"/>
                </a:solidFill>
              </a:rPr>
              <a:t>을 변수 </a:t>
            </a:r>
            <a:r>
              <a:rPr lang="en-US" altLang="ko-KR" b="1" dirty="0" smtClean="0">
                <a:solidFill>
                  <a:srgbClr val="FF0000"/>
                </a:solidFill>
              </a:rPr>
              <a:t>t</a:t>
            </a:r>
            <a:r>
              <a:rPr lang="ko-KR" altLang="en-US" b="1" dirty="0" smtClean="0">
                <a:solidFill>
                  <a:srgbClr val="FF0000"/>
                </a:solidFill>
              </a:rPr>
              <a:t>에 패킹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a , b , c = t		</a:t>
            </a:r>
            <a:r>
              <a:rPr lang="en-US" altLang="ko-KR" b="1" dirty="0">
                <a:solidFill>
                  <a:srgbClr val="FF0000"/>
                </a:solidFill>
              </a:rPr>
              <a:t> #  </a:t>
            </a:r>
            <a:r>
              <a:rPr lang="en-US" altLang="ko-KR" b="1" dirty="0" smtClean="0">
                <a:solidFill>
                  <a:srgbClr val="FF0000"/>
                </a:solidFill>
              </a:rPr>
              <a:t>t</a:t>
            </a:r>
            <a:r>
              <a:rPr lang="ko-KR" altLang="en-US" b="1" dirty="0" smtClean="0">
                <a:solidFill>
                  <a:srgbClr val="FF0000"/>
                </a:solidFill>
              </a:rPr>
              <a:t>에 있는 값 </a:t>
            </a:r>
            <a:r>
              <a:rPr lang="en-US" altLang="ko-KR" b="1" dirty="0" smtClean="0">
                <a:solidFill>
                  <a:srgbClr val="FF0000"/>
                </a:solidFill>
              </a:rPr>
              <a:t>1, 2, 3 </a:t>
            </a:r>
            <a:r>
              <a:rPr lang="ko-KR" altLang="en-US" b="1" dirty="0" smtClean="0">
                <a:solidFill>
                  <a:srgbClr val="FF0000"/>
                </a:solidFill>
              </a:rPr>
              <a:t>을 변수 </a:t>
            </a:r>
            <a:r>
              <a:rPr lang="en-US" altLang="ko-KR" b="1" dirty="0" smtClean="0">
                <a:solidFill>
                  <a:srgbClr val="FF0000"/>
                </a:solidFill>
              </a:rPr>
              <a:t>a, b, c</a:t>
            </a:r>
            <a:r>
              <a:rPr lang="ko-KR" altLang="en-US" b="1" dirty="0" smtClean="0">
                <a:solidFill>
                  <a:srgbClr val="FF0000"/>
                </a:solidFill>
              </a:rPr>
              <a:t>에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언패킹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Print t, a, b</a:t>
            </a:r>
            <a:r>
              <a:rPr lang="en-US" altLang="ko-KR" b="1" dirty="0">
                <a:solidFill>
                  <a:srgbClr val="555555"/>
                </a:solidFill>
              </a:rPr>
              <a:t>, c		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# [1, </a:t>
            </a:r>
            <a:r>
              <a:rPr lang="en-US" altLang="ko-KR" b="1" dirty="0">
                <a:solidFill>
                  <a:srgbClr val="FF0000"/>
                </a:solidFill>
              </a:rPr>
              <a:t>2, </a:t>
            </a:r>
            <a:r>
              <a:rPr lang="en-US" altLang="ko-KR" b="1" dirty="0" smtClean="0">
                <a:solidFill>
                  <a:srgbClr val="FF0000"/>
                </a:solidFill>
              </a:rPr>
              <a:t>3] </a:t>
            </a:r>
            <a:r>
              <a:rPr lang="en-US" altLang="ko-KR" b="1" dirty="0">
                <a:solidFill>
                  <a:srgbClr val="FF0000"/>
                </a:solidFill>
              </a:rPr>
              <a:t>1 2 </a:t>
            </a:r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0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이차원 리스트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ㆍ리스트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안에 리스트를 만들어 행렬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(Matrix)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 가능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7230" y="2094212"/>
            <a:ext cx="8065770" cy="3102628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kor_score</a:t>
            </a:r>
            <a:r>
              <a:rPr lang="en-US" altLang="ko-KR" b="1" dirty="0" smtClean="0">
                <a:solidFill>
                  <a:srgbClr val="555555"/>
                </a:solidFill>
              </a:rPr>
              <a:t> </a:t>
            </a:r>
            <a:r>
              <a:rPr lang="en-US" altLang="ko-KR" b="1" dirty="0">
                <a:solidFill>
                  <a:srgbClr val="555555"/>
                </a:solidFill>
              </a:rPr>
              <a:t>= [49,79,20,100,80</a:t>
            </a:r>
            <a:r>
              <a:rPr lang="en-US" altLang="ko-KR" b="1" dirty="0" smtClean="0">
                <a:solidFill>
                  <a:srgbClr val="555555"/>
                </a:solidFill>
              </a:rPr>
              <a:t>]</a:t>
            </a:r>
          </a:p>
          <a:p>
            <a:pPr>
              <a:spcAft>
                <a:spcPts val="1200"/>
              </a:spcAft>
            </a:pPr>
            <a:r>
              <a:rPr lang="en-US" altLang="ko-KR" b="1" dirty="0" err="1">
                <a:solidFill>
                  <a:srgbClr val="555555"/>
                </a:solidFill>
              </a:rPr>
              <a:t>math_score</a:t>
            </a:r>
            <a:r>
              <a:rPr lang="en-US" altLang="ko-KR" b="1" dirty="0">
                <a:solidFill>
                  <a:srgbClr val="555555"/>
                </a:solidFill>
              </a:rPr>
              <a:t> = [43,59,85,30, 90</a:t>
            </a:r>
            <a:r>
              <a:rPr lang="en-US" altLang="ko-KR" b="1" dirty="0" smtClean="0">
                <a:solidFill>
                  <a:srgbClr val="555555"/>
                </a:solidFill>
              </a:rPr>
              <a:t>]</a:t>
            </a:r>
          </a:p>
          <a:p>
            <a:pPr>
              <a:spcAft>
                <a:spcPts val="1200"/>
              </a:spcAft>
            </a:pPr>
            <a:r>
              <a:rPr lang="en-US" altLang="ko-KR" b="1" dirty="0" err="1">
                <a:solidFill>
                  <a:srgbClr val="555555"/>
                </a:solidFill>
              </a:rPr>
              <a:t>eng_score</a:t>
            </a:r>
            <a:r>
              <a:rPr lang="en-US" altLang="ko-KR" b="1" dirty="0">
                <a:solidFill>
                  <a:srgbClr val="555555"/>
                </a:solidFill>
              </a:rPr>
              <a:t> = [49,79,48,60,100</a:t>
            </a:r>
            <a:r>
              <a:rPr lang="en-US" altLang="ko-KR" b="1" dirty="0" smtClean="0">
                <a:solidFill>
                  <a:srgbClr val="555555"/>
                </a:solidFill>
              </a:rPr>
              <a:t>]</a:t>
            </a:r>
          </a:p>
          <a:p>
            <a:pPr>
              <a:spcAft>
                <a:spcPts val="1200"/>
              </a:spcAft>
            </a:pPr>
            <a:r>
              <a:rPr lang="en-US" altLang="ko-KR" b="1" dirty="0" err="1">
                <a:solidFill>
                  <a:srgbClr val="555555"/>
                </a:solidFill>
              </a:rPr>
              <a:t>midterm_score</a:t>
            </a:r>
            <a:r>
              <a:rPr lang="en-US" altLang="ko-KR" b="1" dirty="0">
                <a:solidFill>
                  <a:srgbClr val="555555"/>
                </a:solidFill>
              </a:rPr>
              <a:t> = </a:t>
            </a:r>
            <a:r>
              <a:rPr lang="en-US" altLang="ko-KR" b="1" dirty="0" smtClean="0">
                <a:solidFill>
                  <a:srgbClr val="555555"/>
                </a:solidFill>
              </a:rPr>
              <a:t>[</a:t>
            </a:r>
            <a:r>
              <a:rPr lang="en-US" altLang="ko-KR" b="1" dirty="0" err="1" smtClean="0">
                <a:solidFill>
                  <a:srgbClr val="555555"/>
                </a:solidFill>
              </a:rPr>
              <a:t>kor_score</a:t>
            </a:r>
            <a:r>
              <a:rPr lang="en-US" altLang="ko-KR" b="1" dirty="0" smtClean="0">
                <a:solidFill>
                  <a:srgbClr val="555555"/>
                </a:solidFill>
              </a:rPr>
              <a:t>,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math_score</a:t>
            </a:r>
            <a:r>
              <a:rPr lang="en-US" altLang="ko-KR" b="1" dirty="0">
                <a:solidFill>
                  <a:srgbClr val="555555"/>
                </a:solidFill>
              </a:rPr>
              <a:t>,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eng_score</a:t>
            </a:r>
            <a:r>
              <a:rPr lang="en-US" altLang="ko-KR" b="1" dirty="0" smtClean="0">
                <a:solidFill>
                  <a:srgbClr val="555555"/>
                </a:solidFill>
              </a:rPr>
              <a:t>]</a:t>
            </a: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print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midterm_score</a:t>
            </a:r>
            <a:r>
              <a:rPr lang="en-US" altLang="ko-KR" b="1" dirty="0" smtClean="0">
                <a:solidFill>
                  <a:srgbClr val="555555"/>
                </a:solidFill>
              </a:rPr>
              <a:t>[0][2]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690111" y="2263776"/>
          <a:ext cx="3935727" cy="16224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2862"/>
                <a:gridCol w="538573"/>
                <a:gridCol w="538573"/>
                <a:gridCol w="538573"/>
                <a:gridCol w="538573"/>
                <a:gridCol w="538573"/>
              </a:tblGrid>
              <a:tr h="307343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8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</a:rPr>
                        <a:t>국어점수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49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79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20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100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80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8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</a:rPr>
                        <a:t>수학점수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43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59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85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30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90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8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</a:rPr>
                        <a:t>영어점수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49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79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48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60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100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34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93591" y="2035861"/>
            <a:ext cx="8085631" cy="2742616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ko-KR" altLang="en-US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산업공학과의 미래</a:t>
            </a:r>
            <a:endParaRPr lang="en-US" altLang="ko-KR" sz="4800" b="1" spc="-50" dirty="0" smtClean="0">
              <a:latin typeface="Garamond" panose="02020404030301010803" pitchFamily="18" charset="0"/>
              <a:ea typeface="나눔고딕" pitchFamily="50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sz="4800" b="1" spc="-50" dirty="0" err="1" smtClean="0">
                <a:latin typeface="Garamond" panose="02020404030301010803" pitchFamily="18" charset="0"/>
                <a:ea typeface="나눔고딕" pitchFamily="50" charset="-127"/>
              </a:rPr>
              <a:t>빅</a:t>
            </a:r>
            <a:r>
              <a:rPr lang="ko-KR" altLang="en-US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 데이터와 프로그래밍</a:t>
            </a:r>
            <a:endParaRPr lang="en-US" altLang="ko-KR" sz="4800" b="1" spc="-50" dirty="0">
              <a:latin typeface="Garamond" panose="02020404030301010803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20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이차원 리스트 순환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ㆍ이전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페이지 코드를 활용하여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사람별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평균을 구하라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7230" y="2094212"/>
            <a:ext cx="8065770" cy="3712228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student_score</a:t>
            </a:r>
            <a:r>
              <a:rPr lang="en-US" altLang="ko-KR" b="1" dirty="0" smtClean="0">
                <a:solidFill>
                  <a:srgbClr val="555555"/>
                </a:solidFill>
              </a:rPr>
              <a:t> </a:t>
            </a:r>
            <a:r>
              <a:rPr lang="en-US" altLang="ko-KR" b="1" dirty="0">
                <a:solidFill>
                  <a:srgbClr val="555555"/>
                </a:solidFill>
              </a:rPr>
              <a:t>= [0,0,0,0,0]</a:t>
            </a:r>
          </a:p>
          <a:p>
            <a:pPr>
              <a:spcAft>
                <a:spcPts val="300"/>
              </a:spcAft>
            </a:pPr>
            <a:r>
              <a:rPr lang="en-US" altLang="ko-KR" b="1" dirty="0" err="1">
                <a:solidFill>
                  <a:srgbClr val="555555"/>
                </a:solidFill>
              </a:rPr>
              <a:t>i</a:t>
            </a:r>
            <a:r>
              <a:rPr lang="en-US" altLang="ko-KR" b="1" dirty="0">
                <a:solidFill>
                  <a:srgbClr val="555555"/>
                </a:solidFill>
              </a:rPr>
              <a:t> = </a:t>
            </a:r>
            <a:r>
              <a:rPr lang="en-US" altLang="ko-KR" b="1" dirty="0" smtClean="0">
                <a:solidFill>
                  <a:srgbClr val="555555"/>
                </a:solidFill>
              </a:rPr>
              <a:t>0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3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for subject in </a:t>
            </a:r>
            <a:r>
              <a:rPr lang="en-US" altLang="ko-KR" b="1" dirty="0" err="1">
                <a:solidFill>
                  <a:srgbClr val="555555"/>
                </a:solidFill>
              </a:rPr>
              <a:t>midterm_score</a:t>
            </a:r>
            <a:r>
              <a:rPr lang="en-US" altLang="ko-KR" b="1" dirty="0">
                <a:solidFill>
                  <a:srgbClr val="555555"/>
                </a:solidFill>
              </a:rPr>
              <a:t>:</a:t>
            </a:r>
          </a:p>
          <a:p>
            <a:pPr>
              <a:spcAft>
                <a:spcPts val="3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  for score in subject:</a:t>
            </a:r>
          </a:p>
          <a:p>
            <a:pPr>
              <a:spcAft>
                <a:spcPts val="3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      </a:t>
            </a:r>
            <a:r>
              <a:rPr lang="en-US" altLang="ko-KR" b="1" dirty="0" err="1">
                <a:solidFill>
                  <a:srgbClr val="555555"/>
                </a:solidFill>
              </a:rPr>
              <a:t>student_score</a:t>
            </a:r>
            <a:r>
              <a:rPr lang="en-US" altLang="ko-KR" b="1" dirty="0">
                <a:solidFill>
                  <a:srgbClr val="555555"/>
                </a:solidFill>
              </a:rPr>
              <a:t>[</a:t>
            </a:r>
            <a:r>
              <a:rPr lang="en-US" altLang="ko-KR" b="1" dirty="0" err="1">
                <a:solidFill>
                  <a:srgbClr val="555555"/>
                </a:solidFill>
              </a:rPr>
              <a:t>i</a:t>
            </a:r>
            <a:r>
              <a:rPr lang="en-US" altLang="ko-KR" b="1" dirty="0">
                <a:solidFill>
                  <a:srgbClr val="555555"/>
                </a:solidFill>
              </a:rPr>
              <a:t>] += </a:t>
            </a:r>
            <a:r>
              <a:rPr lang="en-US" altLang="ko-KR" b="1" dirty="0" smtClean="0">
                <a:solidFill>
                  <a:srgbClr val="555555"/>
                </a:solidFill>
              </a:rPr>
              <a:t>score	</a:t>
            </a:r>
            <a:r>
              <a:rPr lang="en-US" altLang="ko-KR" b="1" dirty="0">
                <a:solidFill>
                  <a:srgbClr val="FF0000"/>
                </a:solidFill>
              </a:rPr>
              <a:t> # </a:t>
            </a:r>
            <a:r>
              <a:rPr lang="ko-KR" altLang="en-US" b="1" dirty="0" smtClean="0">
                <a:solidFill>
                  <a:srgbClr val="FF0000"/>
                </a:solidFill>
              </a:rPr>
              <a:t>각 학생마다 개별로 교과 점수를 저장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3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      </a:t>
            </a:r>
            <a:r>
              <a:rPr lang="en-US" altLang="ko-KR" b="1" dirty="0" err="1">
                <a:solidFill>
                  <a:srgbClr val="555555"/>
                </a:solidFill>
              </a:rPr>
              <a:t>i</a:t>
            </a:r>
            <a:r>
              <a:rPr lang="en-US" altLang="ko-KR" b="1" dirty="0">
                <a:solidFill>
                  <a:srgbClr val="555555"/>
                </a:solidFill>
              </a:rPr>
              <a:t> += </a:t>
            </a:r>
            <a:r>
              <a:rPr lang="en-US" altLang="ko-KR" b="1" dirty="0" smtClean="0">
                <a:solidFill>
                  <a:srgbClr val="555555"/>
                </a:solidFill>
              </a:rPr>
              <a:t>1			</a:t>
            </a:r>
            <a:r>
              <a:rPr lang="en-US" altLang="ko-KR" b="1" dirty="0">
                <a:solidFill>
                  <a:srgbClr val="FF0000"/>
                </a:solidFill>
              </a:rPr>
              <a:t> # </a:t>
            </a:r>
            <a:r>
              <a:rPr lang="ko-KR" altLang="en-US" b="1" dirty="0" smtClean="0">
                <a:solidFill>
                  <a:srgbClr val="FF0000"/>
                </a:solidFill>
              </a:rPr>
              <a:t>학생 </a:t>
            </a:r>
            <a:r>
              <a:rPr lang="en-US" altLang="ko-KR" b="1" dirty="0" smtClean="0">
                <a:solidFill>
                  <a:srgbClr val="FF0000"/>
                </a:solidFill>
              </a:rPr>
              <a:t>index </a:t>
            </a:r>
            <a:r>
              <a:rPr lang="ko-KR" altLang="en-US" b="1" dirty="0" smtClean="0">
                <a:solidFill>
                  <a:srgbClr val="FF0000"/>
                </a:solidFill>
              </a:rPr>
              <a:t>구분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3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  </a:t>
            </a:r>
            <a:r>
              <a:rPr lang="en-US" altLang="ko-KR" b="1" dirty="0" err="1">
                <a:solidFill>
                  <a:srgbClr val="555555"/>
                </a:solidFill>
              </a:rPr>
              <a:t>i</a:t>
            </a:r>
            <a:r>
              <a:rPr lang="en-US" altLang="ko-KR" b="1" dirty="0">
                <a:solidFill>
                  <a:srgbClr val="555555"/>
                </a:solidFill>
              </a:rPr>
              <a:t> = </a:t>
            </a:r>
            <a:r>
              <a:rPr lang="en-US" altLang="ko-KR" b="1" dirty="0" smtClean="0">
                <a:solidFill>
                  <a:srgbClr val="555555"/>
                </a:solidFill>
              </a:rPr>
              <a:t>0				</a:t>
            </a:r>
            <a:r>
              <a:rPr lang="en-US" altLang="ko-KR" b="1" dirty="0">
                <a:solidFill>
                  <a:srgbClr val="FF0000"/>
                </a:solidFill>
              </a:rPr>
              <a:t> # </a:t>
            </a:r>
            <a:r>
              <a:rPr lang="ko-KR" altLang="en-US" b="1" dirty="0" smtClean="0">
                <a:solidFill>
                  <a:srgbClr val="FF0000"/>
                </a:solidFill>
              </a:rPr>
              <a:t>과목이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바뀔때</a:t>
            </a:r>
            <a:r>
              <a:rPr lang="ko-KR" altLang="en-US" b="1" dirty="0" smtClean="0">
                <a:solidFill>
                  <a:srgbClr val="FF0000"/>
                </a:solidFill>
              </a:rPr>
              <a:t> 학생 인덱스 초기화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3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Else</a:t>
            </a:r>
            <a:r>
              <a:rPr lang="en-US" altLang="ko-KR" b="1" dirty="0">
                <a:solidFill>
                  <a:srgbClr val="555555"/>
                </a:solidFill>
              </a:rPr>
              <a:t>:</a:t>
            </a:r>
          </a:p>
          <a:p>
            <a:pPr>
              <a:spcAft>
                <a:spcPts val="3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  a, b, c, d, e =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student_score</a:t>
            </a:r>
            <a:r>
              <a:rPr lang="en-US" altLang="ko-KR" b="1" dirty="0" smtClean="0">
                <a:solidFill>
                  <a:srgbClr val="555555"/>
                </a:solidFill>
              </a:rPr>
              <a:t>     </a:t>
            </a:r>
            <a:r>
              <a:rPr lang="en-US" altLang="ko-KR" b="1" dirty="0" smtClean="0">
                <a:solidFill>
                  <a:srgbClr val="FF0000"/>
                </a:solidFill>
              </a:rPr>
              <a:t>#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학생별</a:t>
            </a:r>
            <a:r>
              <a:rPr lang="ko-KR" altLang="en-US" b="1" dirty="0" smtClean="0">
                <a:solidFill>
                  <a:srgbClr val="FF0000"/>
                </a:solidFill>
              </a:rPr>
              <a:t> 점수를 </a:t>
            </a:r>
            <a:r>
              <a:rPr lang="en-US" altLang="ko-KR" b="1" dirty="0" smtClean="0">
                <a:solidFill>
                  <a:srgbClr val="FF0000"/>
                </a:solidFill>
              </a:rPr>
              <a:t>unpacking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3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  </a:t>
            </a:r>
            <a:r>
              <a:rPr lang="en-US" altLang="ko-KR" b="1" dirty="0" err="1">
                <a:solidFill>
                  <a:srgbClr val="555555"/>
                </a:solidFill>
              </a:rPr>
              <a:t>student_average</a:t>
            </a:r>
            <a:r>
              <a:rPr lang="en-US" altLang="ko-KR" b="1" dirty="0">
                <a:solidFill>
                  <a:srgbClr val="555555"/>
                </a:solidFill>
              </a:rPr>
              <a:t> = [</a:t>
            </a:r>
            <a:r>
              <a:rPr lang="en-US" altLang="ko-KR" b="1" dirty="0" smtClean="0">
                <a:solidFill>
                  <a:srgbClr val="555555"/>
                </a:solidFill>
              </a:rPr>
              <a:t>a/3,b/3,c/3,d/3,e/3]</a:t>
            </a:r>
            <a:r>
              <a:rPr lang="en-US" altLang="ko-KR" b="1" dirty="0">
                <a:solidFill>
                  <a:srgbClr val="FF0000"/>
                </a:solidFill>
              </a:rPr>
              <a:t> # 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3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  print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student_average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01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연습</a:t>
            </a:r>
            <a:r>
              <a:rPr lang="en-US" altLang="ko-KR" dirty="0" smtClean="0">
                <a:latin typeface="Helvetica" panose="020B0604020202030204" pitchFamily="34" charset="0"/>
              </a:rPr>
              <a:t>] </a:t>
            </a:r>
            <a:r>
              <a:rPr lang="ko-KR" altLang="en-US" dirty="0" smtClean="0">
                <a:latin typeface="Helvetica" panose="020B0604020202030204" pitchFamily="34" charset="0"/>
              </a:rPr>
              <a:t>성적 입력 프로그램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8300" y="1417638"/>
            <a:ext cx="8775700" cy="164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동적으로 학생수와 교과목 개수를 받아서 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학생별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성적 평균과 교과목 성적 평균을 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계산하는 프로그램을 구하라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Picture 2" descr="http://cdn.flaticon.com/png/256/24233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560" y="5292119"/>
            <a:ext cx="712440" cy="71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22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93591" y="2271835"/>
            <a:ext cx="8085631" cy="2654126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데이터 구조</a:t>
            </a:r>
            <a:endParaRPr lang="en-US" altLang="ko-KR" sz="4800" b="1" spc="-50" dirty="0" smtClean="0">
              <a:latin typeface="Garamond" panose="02020404030301010803" pitchFamily="18" charset="0"/>
              <a:ea typeface="나눔고딕" pitchFamily="50" charset="-127"/>
            </a:endParaRPr>
          </a:p>
          <a:p>
            <a:pPr algn="ctr"/>
            <a:r>
              <a:rPr lang="en-US" altLang="ko-KR" sz="4000" b="1" spc="-50" dirty="0">
                <a:latin typeface="Garamond" panose="02020404030301010803" pitchFamily="18" charset="0"/>
                <a:ea typeface="나눔고딕" pitchFamily="50" charset="-127"/>
              </a:rPr>
              <a:t>(stack, queue, tuple, set, dictionary)</a:t>
            </a:r>
          </a:p>
        </p:txBody>
      </p:sp>
    </p:spTree>
    <p:extLst>
      <p:ext uri="{BB962C8B-B14F-4D97-AF65-F5344CB8AC3E}">
        <p14:creationId xmlns:p14="http://schemas.microsoft.com/office/powerpoint/2010/main" val="222854098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데이터 구조</a:t>
            </a:r>
            <a:r>
              <a:rPr lang="en-US" altLang="ko-KR" dirty="0" smtClean="0">
                <a:latin typeface="Helvetica" panose="020B0604020202030204" pitchFamily="34" charset="0"/>
              </a:rPr>
              <a:t>(Data </a:t>
            </a:r>
            <a:r>
              <a:rPr lang="en-US" altLang="ko-KR" dirty="0" err="1" smtClean="0">
                <a:latin typeface="Helvetica" panose="020B0604020202030204" pitchFamily="34" charset="0"/>
              </a:rPr>
              <a:t>Strucutre</a:t>
            </a:r>
            <a:r>
              <a:rPr lang="en-US" altLang="ko-KR" dirty="0" smtClean="0">
                <a:latin typeface="Helvetica" panose="020B0604020202030204" pitchFamily="34" charset="0"/>
              </a:rPr>
              <a:t>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300" y="1417638"/>
            <a:ext cx="8775700" cy="3272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ㆍ메모리상에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데이터를 효율적으로 관리하는 방법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ㆍ검색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 등의 작업에서 효율을 고려하여 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3000"/>
              </a:spcAft>
            </a:pP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메모리 사용량과 실행시간 등을 최소화 함 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ㆍ파이썬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에서는 리스트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튜플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집합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(Set), </a:t>
            </a:r>
          </a:p>
          <a:p>
            <a:pPr>
              <a:spcAft>
                <a:spcPts val="600"/>
              </a:spcAft>
            </a:pP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사전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(dictionary)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등의 기본 데이터 구조를 제공함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065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latin typeface="Helvetica" panose="020B0604020202030204" pitchFamily="34" charset="0"/>
              </a:rPr>
              <a:t>스택</a:t>
            </a:r>
            <a:r>
              <a:rPr lang="ko-KR" altLang="en-US" dirty="0" smtClean="0">
                <a:latin typeface="Helvetica" panose="020B0604020202030204" pitchFamily="34" charset="0"/>
              </a:rPr>
              <a:t> </a:t>
            </a:r>
            <a:r>
              <a:rPr lang="en-US" altLang="ko-KR" dirty="0" smtClean="0">
                <a:latin typeface="Helvetica" panose="020B0604020202030204" pitchFamily="34" charset="0"/>
              </a:rPr>
              <a:t>(Stack)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300" y="1417638"/>
            <a:ext cx="8775700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ㆍ나중에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넣은 데이터를 먼저 반환하도록 설계된 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메모리 구조로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Last In First Out (LIFO)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구현됨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입력을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Push,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출력을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Pop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이라고 함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3000"/>
              </a:spcAft>
            </a:pP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94360" y="3550920"/>
            <a:ext cx="777240" cy="2438400"/>
            <a:chOff x="594360" y="3550920"/>
            <a:chExt cx="777240" cy="2438400"/>
          </a:xfrm>
        </p:grpSpPr>
        <p:sp>
          <p:nvSpPr>
            <p:cNvPr id="3" name="직사각형 2"/>
            <p:cNvSpPr/>
            <p:nvPr/>
          </p:nvSpPr>
          <p:spPr>
            <a:xfrm>
              <a:off x="594360" y="5516880"/>
              <a:ext cx="777240" cy="4724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 smtClean="0"/>
                <a:t>4</a:t>
              </a:r>
              <a:endParaRPr lang="ko-KR" altLang="en-US" sz="2200" b="1" dirty="0"/>
            </a:p>
          </p:txBody>
        </p:sp>
        <p:cxnSp>
          <p:nvCxnSpPr>
            <p:cNvPr id="7" name="직선 화살표 연결선 6"/>
            <p:cNvCxnSpPr>
              <a:endCxn id="3" idx="0"/>
            </p:cNvCxnSpPr>
            <p:nvPr/>
          </p:nvCxnSpPr>
          <p:spPr>
            <a:xfrm>
              <a:off x="982980" y="3931920"/>
              <a:ext cx="0" cy="15849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94360" y="3550920"/>
              <a:ext cx="7772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/>
                <a:t>4</a:t>
              </a:r>
              <a:endParaRPr lang="ko-KR" altLang="en-US" sz="2200" b="1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310526" y="3550920"/>
            <a:ext cx="792480" cy="2438400"/>
            <a:chOff x="2042160" y="3550920"/>
            <a:chExt cx="792480" cy="2438400"/>
          </a:xfrm>
        </p:grpSpPr>
        <p:sp>
          <p:nvSpPr>
            <p:cNvPr id="17" name="직사각형 16"/>
            <p:cNvSpPr/>
            <p:nvPr/>
          </p:nvSpPr>
          <p:spPr>
            <a:xfrm>
              <a:off x="2057400" y="5516880"/>
              <a:ext cx="777240" cy="4724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 smtClean="0"/>
                <a:t>4</a:t>
              </a:r>
              <a:endParaRPr lang="ko-KR" altLang="en-US" sz="2200" b="1" dirty="0"/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2438400" y="3981807"/>
              <a:ext cx="0" cy="10626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2057400" y="5044440"/>
              <a:ext cx="777240" cy="4724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 smtClean="0"/>
                <a:t>10</a:t>
              </a:r>
              <a:endParaRPr lang="ko-KR" altLang="en-US" sz="2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42160" y="3550920"/>
              <a:ext cx="7772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/>
                <a:t>10</a:t>
              </a:r>
              <a:endParaRPr lang="ko-KR" altLang="en-US" sz="2200" b="1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041932" y="3568243"/>
            <a:ext cx="810578" cy="2438400"/>
            <a:chOff x="3875721" y="3550920"/>
            <a:chExt cx="810578" cy="2438400"/>
          </a:xfrm>
        </p:grpSpPr>
        <p:sp>
          <p:nvSpPr>
            <p:cNvPr id="22" name="직사각형 21"/>
            <p:cNvSpPr/>
            <p:nvPr/>
          </p:nvSpPr>
          <p:spPr>
            <a:xfrm>
              <a:off x="3909059" y="5516880"/>
              <a:ext cx="777240" cy="4724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 smtClean="0"/>
                <a:t>4</a:t>
              </a:r>
              <a:endParaRPr lang="ko-KR" altLang="en-US" sz="2200" b="1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909059" y="5044440"/>
              <a:ext cx="777240" cy="4724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 smtClean="0"/>
                <a:t>10</a:t>
              </a:r>
              <a:endParaRPr lang="ko-KR" altLang="en-US" sz="2200" b="1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909059" y="4572000"/>
              <a:ext cx="777240" cy="4724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 smtClean="0"/>
                <a:t>15</a:t>
              </a:r>
              <a:endParaRPr lang="ko-KR" altLang="en-US" sz="2200" b="1" dirty="0"/>
            </a:p>
          </p:txBody>
        </p:sp>
        <p:cxnSp>
          <p:nvCxnSpPr>
            <p:cNvPr id="25" name="직선 화살표 연결선 24"/>
            <p:cNvCxnSpPr>
              <a:endCxn id="24" idx="0"/>
            </p:cNvCxnSpPr>
            <p:nvPr/>
          </p:nvCxnSpPr>
          <p:spPr>
            <a:xfrm>
              <a:off x="4297679" y="3981807"/>
              <a:ext cx="0" cy="5901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875721" y="3550920"/>
              <a:ext cx="7772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/>
                <a:t>15</a:t>
              </a:r>
              <a:endParaRPr lang="ko-KR" altLang="en-US" sz="2200" b="1" dirty="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791436" y="3568243"/>
            <a:ext cx="810578" cy="2438400"/>
            <a:chOff x="5859142" y="3568243"/>
            <a:chExt cx="810578" cy="2438400"/>
          </a:xfrm>
        </p:grpSpPr>
        <p:sp>
          <p:nvSpPr>
            <p:cNvPr id="32" name="직사각형 31"/>
            <p:cNvSpPr/>
            <p:nvPr/>
          </p:nvSpPr>
          <p:spPr>
            <a:xfrm>
              <a:off x="5892480" y="5534203"/>
              <a:ext cx="777240" cy="4724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 smtClean="0"/>
                <a:t>4</a:t>
              </a:r>
              <a:endParaRPr lang="ko-KR" altLang="en-US" sz="2200" b="1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892480" y="5061763"/>
              <a:ext cx="777240" cy="4724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 smtClean="0"/>
                <a:t>10</a:t>
              </a:r>
              <a:endParaRPr lang="ko-KR" altLang="en-US" sz="2200" b="1" dirty="0"/>
            </a:p>
          </p:txBody>
        </p:sp>
        <p:cxnSp>
          <p:nvCxnSpPr>
            <p:cNvPr id="35" name="직선 화살표 연결선 34"/>
            <p:cNvCxnSpPr>
              <a:stCxn id="33" idx="0"/>
            </p:cNvCxnSpPr>
            <p:nvPr/>
          </p:nvCxnSpPr>
          <p:spPr>
            <a:xfrm flipV="1">
              <a:off x="6281100" y="3999130"/>
              <a:ext cx="0" cy="10626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859142" y="3568243"/>
              <a:ext cx="7772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/>
                <a:t>15</a:t>
              </a:r>
              <a:endParaRPr lang="ko-KR" altLang="en-US" sz="2200" b="1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540939" y="3568243"/>
            <a:ext cx="777240" cy="2438400"/>
            <a:chOff x="7540939" y="3568243"/>
            <a:chExt cx="777240" cy="2438400"/>
          </a:xfrm>
        </p:grpSpPr>
        <p:sp>
          <p:nvSpPr>
            <p:cNvPr id="41" name="직사각형 40"/>
            <p:cNvSpPr/>
            <p:nvPr/>
          </p:nvSpPr>
          <p:spPr>
            <a:xfrm>
              <a:off x="7540939" y="5534203"/>
              <a:ext cx="777240" cy="4724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 smtClean="0"/>
                <a:t>4</a:t>
              </a:r>
              <a:endParaRPr lang="ko-KR" altLang="en-US" sz="2200" b="1" dirty="0"/>
            </a:p>
          </p:txBody>
        </p:sp>
        <p:cxnSp>
          <p:nvCxnSpPr>
            <p:cNvPr id="43" name="직선 화살표 연결선 42"/>
            <p:cNvCxnSpPr>
              <a:stCxn id="41" idx="0"/>
            </p:cNvCxnSpPr>
            <p:nvPr/>
          </p:nvCxnSpPr>
          <p:spPr>
            <a:xfrm flipV="1">
              <a:off x="7929559" y="3999131"/>
              <a:ext cx="0" cy="15350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7540939" y="3568243"/>
              <a:ext cx="7772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/>
                <a:t>10</a:t>
              </a:r>
              <a:endParaRPr lang="ko-KR" altLang="en-US" sz="2200" b="1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94360" y="4102238"/>
            <a:ext cx="77724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push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2302747" y="4102238"/>
            <a:ext cx="77724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push</a:t>
            </a:r>
            <a:endParaRPr lang="ko-KR" alt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4052251" y="4102238"/>
            <a:ext cx="77724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push</a:t>
            </a:r>
            <a:endParaRPr lang="ko-KR" alt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5847794" y="4102238"/>
            <a:ext cx="77724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pop</a:t>
            </a:r>
            <a:endParaRPr lang="ko-KR" alt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7509903" y="4102238"/>
            <a:ext cx="77724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pop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158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latin typeface="Helvetica" panose="020B0604020202030204" pitchFamily="34" charset="0"/>
              </a:rPr>
              <a:t>스택</a:t>
            </a:r>
            <a:r>
              <a:rPr lang="ko-KR" altLang="en-US" dirty="0" smtClean="0">
                <a:latin typeface="Helvetica" panose="020B0604020202030204" pitchFamily="34" charset="0"/>
              </a:rPr>
              <a:t> </a:t>
            </a:r>
            <a:r>
              <a:rPr lang="en-US" altLang="ko-KR" dirty="0" smtClean="0">
                <a:latin typeface="Helvetica" panose="020B0604020202030204" pitchFamily="34" charset="0"/>
              </a:rPr>
              <a:t>(Stack) in </a:t>
            </a:r>
            <a:r>
              <a:rPr lang="ko-KR" altLang="en-US" dirty="0" err="1" smtClean="0">
                <a:latin typeface="Helvetica" panose="020B0604020202030204" pitchFamily="34" charset="0"/>
              </a:rPr>
              <a:t>파이썬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300" y="1417638"/>
            <a:ext cx="87757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ㆍ파이썬은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리스트를 사용하여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스택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구조를 활용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append(), pop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pop()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68300" y="2727960"/>
            <a:ext cx="8394700" cy="2331720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a = [1,2,3,4,5]</a:t>
            </a:r>
          </a:p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a.append</a:t>
            </a:r>
            <a:r>
              <a:rPr lang="en-US" altLang="ko-KR" b="1" dirty="0" smtClean="0">
                <a:solidFill>
                  <a:srgbClr val="555555"/>
                </a:solidFill>
              </a:rPr>
              <a:t>(10)</a:t>
            </a:r>
          </a:p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a.append</a:t>
            </a:r>
            <a:r>
              <a:rPr lang="en-US" altLang="ko-KR" b="1" dirty="0" smtClean="0">
                <a:solidFill>
                  <a:srgbClr val="555555"/>
                </a:solidFill>
              </a:rPr>
              <a:t>(20)</a:t>
            </a:r>
          </a:p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a.pop</a:t>
            </a:r>
            <a:r>
              <a:rPr lang="en-US" altLang="ko-KR" b="1" dirty="0" smtClean="0">
                <a:solidFill>
                  <a:srgbClr val="555555"/>
                </a:solidFill>
              </a:rPr>
              <a:t>()	</a:t>
            </a:r>
            <a:r>
              <a:rPr lang="en-US" altLang="ko-KR" b="1" dirty="0">
                <a:solidFill>
                  <a:srgbClr val="FF0000"/>
                </a:solidFill>
              </a:rPr>
              <a:t># </a:t>
            </a:r>
            <a:r>
              <a:rPr lang="en-US" altLang="ko-KR" b="1" dirty="0" smtClean="0">
                <a:solidFill>
                  <a:srgbClr val="FF0000"/>
                </a:solidFill>
              </a:rPr>
              <a:t>20 </a:t>
            </a:r>
            <a:r>
              <a:rPr lang="ko-KR" altLang="en-US" b="1" dirty="0" smtClean="0">
                <a:solidFill>
                  <a:srgbClr val="FF0000"/>
                </a:solidFill>
              </a:rPr>
              <a:t>출력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a.pop</a:t>
            </a:r>
            <a:r>
              <a:rPr lang="en-US" altLang="ko-KR" b="1" dirty="0" smtClean="0">
                <a:solidFill>
                  <a:srgbClr val="555555"/>
                </a:solidFill>
              </a:rPr>
              <a:t>()  </a:t>
            </a:r>
            <a:r>
              <a:rPr lang="en-US" altLang="ko-KR" b="1" dirty="0" smtClean="0">
                <a:solidFill>
                  <a:srgbClr val="FF0000"/>
                </a:solidFill>
              </a:rPr>
              <a:t># 10 </a:t>
            </a:r>
            <a:r>
              <a:rPr lang="ko-KR" altLang="en-US" b="1" dirty="0" smtClean="0">
                <a:solidFill>
                  <a:srgbClr val="FF0000"/>
                </a:solidFill>
              </a:rPr>
              <a:t>출력</a:t>
            </a:r>
            <a:endParaRPr lang="en-US" altLang="ko-KR" b="1" dirty="0" smtClean="0">
              <a:solidFill>
                <a:srgbClr val="555555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68300" y="5262006"/>
            <a:ext cx="877570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연습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스택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구조를 활용하여 입력된 글자를 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역순으로 출력하는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프로그램을 작성해보자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72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elvetica" panose="020B0604020202030204" pitchFamily="34" charset="0"/>
              </a:rPr>
              <a:t>큐</a:t>
            </a:r>
            <a:r>
              <a:rPr lang="ko-KR" altLang="en-US" dirty="0" smtClean="0">
                <a:latin typeface="Helvetica" panose="020B0604020202030204" pitchFamily="34" charset="0"/>
              </a:rPr>
              <a:t> </a:t>
            </a:r>
            <a:r>
              <a:rPr lang="en-US" altLang="ko-KR" dirty="0" smtClean="0">
                <a:latin typeface="Helvetica" panose="020B0604020202030204" pitchFamily="34" charset="0"/>
              </a:rPr>
              <a:t>(Queue)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300" y="1417638"/>
            <a:ext cx="8775700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ㆍ먼저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넣은 데이터를 먼저 반환하도록 설계된 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메모리 구조로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First In First Out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구현됨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Stack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반대되는 개념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3000"/>
              </a:spcAft>
            </a:pP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282441" y="5758934"/>
            <a:ext cx="4373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 smtClean="0"/>
              <a:t>Source: </a:t>
            </a:r>
            <a:r>
              <a:rPr lang="ko-KR" altLang="en-US" dirty="0" smtClean="0"/>
              <a:t>http</a:t>
            </a:r>
            <a:r>
              <a:rPr lang="ko-KR" altLang="en-US" dirty="0"/>
              <a:t>://goo.gl/2SioRS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" y="2978756"/>
            <a:ext cx="7748270" cy="266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0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elvetica" panose="020B0604020202030204" pitchFamily="34" charset="0"/>
              </a:rPr>
              <a:t>큐</a:t>
            </a:r>
            <a:r>
              <a:rPr lang="ko-KR" altLang="en-US" dirty="0" smtClean="0">
                <a:latin typeface="Helvetica" panose="020B0604020202030204" pitchFamily="34" charset="0"/>
              </a:rPr>
              <a:t> </a:t>
            </a:r>
            <a:r>
              <a:rPr lang="en-US" altLang="ko-KR" dirty="0" smtClean="0">
                <a:latin typeface="Helvetica" panose="020B0604020202030204" pitchFamily="34" charset="0"/>
              </a:rPr>
              <a:t>(Queue) in </a:t>
            </a:r>
            <a:r>
              <a:rPr lang="ko-KR" altLang="en-US" dirty="0" err="1" smtClean="0">
                <a:latin typeface="Helvetica" panose="020B0604020202030204" pitchFamily="34" charset="0"/>
              </a:rPr>
              <a:t>파이썬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68300" y="1417638"/>
            <a:ext cx="87757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ㆍ파이썬은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리스트를 사용하여 큐 구조를 활용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put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append(), get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pop(0)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68300" y="2712720"/>
            <a:ext cx="8394700" cy="2331720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a = [1,2,3,4,5]</a:t>
            </a:r>
          </a:p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a.append</a:t>
            </a:r>
            <a:r>
              <a:rPr lang="en-US" altLang="ko-KR" b="1" dirty="0" smtClean="0">
                <a:solidFill>
                  <a:srgbClr val="555555"/>
                </a:solidFill>
              </a:rPr>
              <a:t>(10)</a:t>
            </a:r>
          </a:p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a.append</a:t>
            </a:r>
            <a:r>
              <a:rPr lang="en-US" altLang="ko-KR" b="1" dirty="0" smtClean="0">
                <a:solidFill>
                  <a:srgbClr val="555555"/>
                </a:solidFill>
              </a:rPr>
              <a:t>(20)</a:t>
            </a:r>
          </a:p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a.pop</a:t>
            </a:r>
            <a:r>
              <a:rPr lang="en-US" altLang="ko-KR" b="1" dirty="0" smtClean="0">
                <a:solidFill>
                  <a:srgbClr val="555555"/>
                </a:solidFill>
              </a:rPr>
              <a:t>(0)	 </a:t>
            </a:r>
            <a:r>
              <a:rPr lang="en-US" altLang="ko-KR" b="1" dirty="0">
                <a:solidFill>
                  <a:srgbClr val="FF0000"/>
                </a:solidFill>
              </a:rPr>
              <a:t># </a:t>
            </a:r>
            <a:r>
              <a:rPr lang="en-US" altLang="ko-KR" b="1" dirty="0" smtClean="0">
                <a:solidFill>
                  <a:srgbClr val="FF0000"/>
                </a:solidFill>
              </a:rPr>
              <a:t>1 </a:t>
            </a:r>
            <a:r>
              <a:rPr lang="ko-KR" altLang="en-US" b="1" dirty="0" smtClean="0">
                <a:solidFill>
                  <a:srgbClr val="FF0000"/>
                </a:solidFill>
              </a:rPr>
              <a:t>출력</a:t>
            </a:r>
            <a:r>
              <a:rPr lang="en-US" altLang="ko-KR" b="1" dirty="0" smtClean="0">
                <a:solidFill>
                  <a:srgbClr val="555555"/>
                </a:solidFill>
              </a:rPr>
              <a:t>  </a:t>
            </a:r>
          </a:p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a.pop</a:t>
            </a:r>
            <a:r>
              <a:rPr lang="en-US" altLang="ko-KR" b="1" dirty="0" smtClean="0">
                <a:solidFill>
                  <a:srgbClr val="555555"/>
                </a:solidFill>
              </a:rPr>
              <a:t>(0) </a:t>
            </a:r>
            <a:r>
              <a:rPr lang="en-US" altLang="ko-KR" b="1" dirty="0">
                <a:solidFill>
                  <a:srgbClr val="FF0000"/>
                </a:solidFill>
              </a:rPr>
              <a:t># </a:t>
            </a:r>
            <a:r>
              <a:rPr lang="en-US" altLang="ko-KR" b="1" dirty="0" smtClean="0">
                <a:solidFill>
                  <a:srgbClr val="FF0000"/>
                </a:solidFill>
              </a:rPr>
              <a:t>2 </a:t>
            </a:r>
            <a:r>
              <a:rPr lang="ko-KR" altLang="en-US" b="1" dirty="0">
                <a:solidFill>
                  <a:srgbClr val="FF0000"/>
                </a:solidFill>
              </a:rPr>
              <a:t>출력</a:t>
            </a:r>
            <a:r>
              <a:rPr lang="en-US" altLang="ko-KR" b="1" dirty="0">
                <a:solidFill>
                  <a:srgbClr val="555555"/>
                </a:solidFill>
              </a:rPr>
              <a:t> </a:t>
            </a:r>
            <a:endParaRPr lang="en-US" altLang="ko-KR" b="1" dirty="0" smtClean="0">
              <a:solidFill>
                <a:srgbClr val="5555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89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latin typeface="Helvetica" panose="020B0604020202030204" pitchFamily="34" charset="0"/>
              </a:rPr>
              <a:t>튜플</a:t>
            </a:r>
            <a:r>
              <a:rPr lang="ko-KR" altLang="en-US" dirty="0" smtClean="0">
                <a:latin typeface="Helvetica" panose="020B0604020202030204" pitchFamily="34" charset="0"/>
              </a:rPr>
              <a:t> </a:t>
            </a:r>
            <a:r>
              <a:rPr lang="en-US" altLang="ko-KR" dirty="0" smtClean="0">
                <a:latin typeface="Helvetica" panose="020B0604020202030204" pitchFamily="34" charset="0"/>
              </a:rPr>
              <a:t>(tuple)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300" y="1417638"/>
            <a:ext cx="87757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ㆍ리스트와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동일한 개념이나 값의 변경이 불가능함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ㆍ선언시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“[ ]”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아닌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“( )”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ㆍ리스트의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연산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인덱싱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슬라이싱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등을 동일하게 사용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8300" y="3261360"/>
            <a:ext cx="8394700" cy="2331720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t = (1,2,3)</a:t>
            </a: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print t +t , t * 2 		</a:t>
            </a:r>
            <a:r>
              <a:rPr lang="en-US" altLang="ko-KR" b="1" dirty="0" smtClean="0">
                <a:solidFill>
                  <a:srgbClr val="FF0000"/>
                </a:solidFill>
              </a:rPr>
              <a:t># (1, 2, 3, 1, 2, 3) </a:t>
            </a:r>
            <a:r>
              <a:rPr lang="en-US" altLang="ko-KR" b="1" dirty="0">
                <a:solidFill>
                  <a:srgbClr val="FF0000"/>
                </a:solidFill>
              </a:rPr>
              <a:t>(1, 2, 3, 1, 2, 3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len</a:t>
            </a:r>
            <a:r>
              <a:rPr lang="en-US" altLang="ko-KR" b="1" dirty="0" smtClean="0">
                <a:solidFill>
                  <a:srgbClr val="555555"/>
                </a:solidFill>
              </a:rPr>
              <a:t>(t) 			</a:t>
            </a:r>
            <a:r>
              <a:rPr lang="en-US" altLang="ko-KR" b="1" dirty="0" smtClean="0">
                <a:solidFill>
                  <a:srgbClr val="FF0000"/>
                </a:solidFill>
              </a:rPr>
              <a:t># 3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t[1] = 5 		</a:t>
            </a:r>
            <a:r>
              <a:rPr lang="en-US" altLang="ko-KR" b="1" dirty="0" smtClean="0">
                <a:solidFill>
                  <a:srgbClr val="FF0000"/>
                </a:solidFill>
              </a:rPr>
              <a:t># Error </a:t>
            </a:r>
            <a:r>
              <a:rPr lang="ko-KR" altLang="en-US" b="1" dirty="0" smtClean="0">
                <a:solidFill>
                  <a:srgbClr val="FF0000"/>
                </a:solidFill>
              </a:rPr>
              <a:t>발생</a:t>
            </a:r>
            <a:endParaRPr lang="en-US" altLang="ko-KR" b="1" dirty="0" smtClean="0">
              <a:solidFill>
                <a:srgbClr val="5555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1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집합 </a:t>
            </a:r>
            <a:r>
              <a:rPr lang="en-US" altLang="ko-KR" dirty="0" smtClean="0">
                <a:latin typeface="Helvetica" panose="020B0604020202030204" pitchFamily="34" charset="0"/>
              </a:rPr>
              <a:t>(set)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300" y="1417638"/>
            <a:ext cx="877570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ㆍ값을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순서없이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저장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중복 불허 하는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자료형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set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객체 선언을 이용하여 객체 생성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8300" y="2667000"/>
            <a:ext cx="8394700" cy="3337560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s = set([1,2,3</a:t>
            </a:r>
            <a:r>
              <a:rPr lang="en-US" altLang="ko-KR" b="1" dirty="0" smtClean="0">
                <a:solidFill>
                  <a:srgbClr val="555555"/>
                </a:solidFill>
              </a:rPr>
              <a:t>])		</a:t>
            </a:r>
            <a:r>
              <a:rPr lang="en-US" altLang="ko-KR" b="1" dirty="0">
                <a:solidFill>
                  <a:srgbClr val="FF0000"/>
                </a:solidFill>
              </a:rPr>
              <a:t> # </a:t>
            </a:r>
            <a:r>
              <a:rPr lang="en-US" altLang="ko-KR" b="1" dirty="0" smtClean="0">
                <a:solidFill>
                  <a:srgbClr val="FF0000"/>
                </a:solidFill>
              </a:rPr>
              <a:t> set </a:t>
            </a:r>
            <a:r>
              <a:rPr lang="ko-KR" altLang="en-US" b="1" dirty="0" smtClean="0">
                <a:solidFill>
                  <a:srgbClr val="FF0000"/>
                </a:solidFill>
              </a:rPr>
              <a:t>함수를 사용 </a:t>
            </a:r>
            <a:r>
              <a:rPr lang="en-US" altLang="ko-KR" b="1" dirty="0" smtClean="0">
                <a:solidFill>
                  <a:srgbClr val="FF0000"/>
                </a:solidFill>
              </a:rPr>
              <a:t>1,2,3</a:t>
            </a:r>
            <a:r>
              <a:rPr lang="ko-KR" altLang="en-US" b="1" dirty="0" smtClean="0">
                <a:solidFill>
                  <a:srgbClr val="FF0000"/>
                </a:solidFill>
              </a:rPr>
              <a:t>을 집합 객체 생성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s.add</a:t>
            </a:r>
            <a:r>
              <a:rPr lang="en-US" altLang="ko-KR" b="1" dirty="0" smtClean="0">
                <a:solidFill>
                  <a:srgbClr val="555555"/>
                </a:solidFill>
              </a:rPr>
              <a:t>(1)			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#  </a:t>
            </a:r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</a:rPr>
              <a:t>를 추가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</a:rPr>
              <a:t>중복불허로 추가 되지 않음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s.remove</a:t>
            </a:r>
            <a:r>
              <a:rPr lang="en-US" altLang="ko-KR" b="1" dirty="0" smtClean="0">
                <a:solidFill>
                  <a:srgbClr val="555555"/>
                </a:solidFill>
              </a:rPr>
              <a:t>(1)		</a:t>
            </a:r>
            <a:r>
              <a:rPr lang="en-US" altLang="ko-KR" b="1" dirty="0">
                <a:solidFill>
                  <a:srgbClr val="FF0000"/>
                </a:solidFill>
              </a:rPr>
              <a:t> #  </a:t>
            </a:r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삭제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s.update</a:t>
            </a:r>
            <a:r>
              <a:rPr lang="en-US" altLang="ko-KR" b="1" dirty="0" smtClean="0">
                <a:solidFill>
                  <a:srgbClr val="555555"/>
                </a:solidFill>
              </a:rPr>
              <a:t>([1,4,5,6,7])	</a:t>
            </a:r>
            <a:r>
              <a:rPr lang="en-US" altLang="ko-KR" b="1" dirty="0">
                <a:solidFill>
                  <a:srgbClr val="FF0000"/>
                </a:solidFill>
              </a:rPr>
              <a:t> #  </a:t>
            </a:r>
            <a:r>
              <a:rPr lang="en-US" altLang="ko-KR" b="1" dirty="0" smtClean="0">
                <a:solidFill>
                  <a:srgbClr val="FF0000"/>
                </a:solidFill>
              </a:rPr>
              <a:t>[1,4,5,6,7] </a:t>
            </a:r>
            <a:r>
              <a:rPr lang="ko-KR" altLang="en-US" b="1" dirty="0" smtClean="0">
                <a:solidFill>
                  <a:srgbClr val="FF0000"/>
                </a:solidFill>
              </a:rPr>
              <a:t>추가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s.discard</a:t>
            </a:r>
            <a:r>
              <a:rPr lang="en-US" altLang="ko-KR" b="1" dirty="0" smtClean="0">
                <a:solidFill>
                  <a:srgbClr val="555555"/>
                </a:solidFill>
              </a:rPr>
              <a:t>(3)		</a:t>
            </a:r>
            <a:r>
              <a:rPr lang="en-US" altLang="ko-KR" b="1" dirty="0">
                <a:solidFill>
                  <a:srgbClr val="FF0000"/>
                </a:solidFill>
              </a:rPr>
              <a:t> #  </a:t>
            </a:r>
            <a:r>
              <a:rPr lang="en-US" altLang="ko-KR" b="1" dirty="0" smtClean="0">
                <a:solidFill>
                  <a:srgbClr val="FF0000"/>
                </a:solidFill>
              </a:rPr>
              <a:t>3 </a:t>
            </a:r>
            <a:r>
              <a:rPr lang="ko-KR" altLang="en-US" b="1" dirty="0" smtClean="0">
                <a:solidFill>
                  <a:srgbClr val="FF0000"/>
                </a:solidFill>
              </a:rPr>
              <a:t>삭제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s.clear</a:t>
            </a:r>
            <a:r>
              <a:rPr lang="en-US" altLang="ko-KR" b="1" dirty="0" smtClean="0">
                <a:solidFill>
                  <a:srgbClr val="555555"/>
                </a:solidFill>
              </a:rPr>
              <a:t>()</a:t>
            </a:r>
            <a:r>
              <a:rPr lang="en-US" altLang="ko-KR" b="1" dirty="0">
                <a:solidFill>
                  <a:srgbClr val="555555"/>
                </a:solidFill>
              </a:rPr>
              <a:t>		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	# </a:t>
            </a:r>
            <a:r>
              <a:rPr lang="ko-KR" altLang="en-US" b="1" dirty="0" smtClean="0">
                <a:solidFill>
                  <a:srgbClr val="FF0000"/>
                </a:solidFill>
              </a:rPr>
              <a:t>모든 원소 삭제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88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Helvetica" panose="020B0604020202030204" pitchFamily="34" charset="0"/>
              </a:rPr>
              <a:t>빅</a:t>
            </a:r>
            <a:r>
              <a:rPr lang="ko-KR" altLang="en-US" dirty="0" smtClean="0">
                <a:latin typeface="Helvetica" panose="020B0604020202030204" pitchFamily="34" charset="0"/>
              </a:rPr>
              <a:t> 데이터란 무엇인가</a:t>
            </a:r>
            <a:r>
              <a:rPr lang="en-US" altLang="ko-KR" dirty="0" smtClean="0">
                <a:latin typeface="Helvetica" panose="020B0604020202030204" pitchFamily="34" charset="0"/>
              </a:rPr>
              <a:t>?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8300" y="1509078"/>
            <a:ext cx="8383755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빅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데이터란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일반적인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처리 기술로는 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분석하기 어려운 대용량 데이터를 의미함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194" name="Picture 2" descr="http://cfile2.uf.tistory.com/image/237005435113784A2D166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41"/>
          <a:stretch/>
        </p:blipFill>
        <p:spPr bwMode="auto">
          <a:xfrm>
            <a:off x="368300" y="2631569"/>
            <a:ext cx="4015014" cy="337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3600" y="2631569"/>
            <a:ext cx="4078455" cy="323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b="1" dirty="0" smtClean="0"/>
              <a:t>규모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속도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형태 면에서 </a:t>
            </a:r>
            <a:endParaRPr lang="en-US" altLang="ko-KR" b="1" dirty="0" smtClean="0"/>
          </a:p>
          <a:p>
            <a:pPr>
              <a:spcAft>
                <a:spcPts val="1200"/>
              </a:spcAft>
            </a:pPr>
            <a:r>
              <a:rPr lang="ko-KR" altLang="en-US" b="1" dirty="0" smtClean="0"/>
              <a:t>기존의 데이터와 많은 차이를 가짐</a:t>
            </a:r>
            <a:endParaRPr lang="en-US" altLang="ko-KR" b="1" dirty="0" smtClean="0"/>
          </a:p>
          <a:p>
            <a:pPr>
              <a:spcAft>
                <a:spcPts val="1200"/>
              </a:spcAft>
            </a:pPr>
            <a:r>
              <a:rPr lang="ko-KR" altLang="en-US" b="1" dirty="0" smtClean="0"/>
              <a:t>규모</a:t>
            </a:r>
            <a:r>
              <a:rPr lang="en-US" altLang="ko-KR" dirty="0" smtClean="0"/>
              <a:t>: </a:t>
            </a:r>
            <a:r>
              <a:rPr lang="ko-KR" altLang="en-US" dirty="0" smtClean="0"/>
              <a:t>테라 바이트 이상</a:t>
            </a:r>
            <a:endParaRPr lang="en-US" altLang="ko-KR" dirty="0" smtClean="0"/>
          </a:p>
          <a:p>
            <a:pPr>
              <a:spcAft>
                <a:spcPts val="300"/>
              </a:spcAft>
            </a:pPr>
            <a:r>
              <a:rPr lang="ko-KR" altLang="en-US" b="1" dirty="0" smtClean="0"/>
              <a:t>속도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시시각각 발생하는 데이터를 </a:t>
            </a:r>
            <a:endParaRPr lang="en-US" altLang="ko-KR" dirty="0" smtClean="0"/>
          </a:p>
          <a:p>
            <a:pPr>
              <a:spcAft>
                <a:spcPts val="300"/>
              </a:spcAft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필요에 따라 사용할 수 있도록 </a:t>
            </a:r>
            <a:endParaRPr lang="en-US" altLang="ko-KR" dirty="0" smtClean="0"/>
          </a:p>
          <a:p>
            <a:pPr>
              <a:spcAft>
                <a:spcPts val="1200"/>
              </a:spcAft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err="1" smtClean="0"/>
              <a:t>분석가능해야</a:t>
            </a:r>
            <a:r>
              <a:rPr lang="ko-KR" altLang="en-US" dirty="0" smtClean="0"/>
              <a:t> 함</a:t>
            </a:r>
            <a:endParaRPr lang="en-US" altLang="ko-KR" dirty="0" smtClean="0"/>
          </a:p>
          <a:p>
            <a:pPr>
              <a:spcAft>
                <a:spcPts val="300"/>
              </a:spcAft>
            </a:pPr>
            <a:r>
              <a:rPr lang="ko-KR" altLang="en-US" b="1" dirty="0" smtClean="0"/>
              <a:t>형태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숫자와 같은 정형적 </a:t>
            </a:r>
            <a:r>
              <a:rPr lang="ko-KR" altLang="en-US" dirty="0" err="1" smtClean="0"/>
              <a:t>데이터외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>
              <a:spcAft>
                <a:spcPts val="300"/>
              </a:spcAft>
            </a:pP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센서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동영상등</a:t>
            </a:r>
            <a:r>
              <a:rPr lang="ko-KR" altLang="en-US" dirty="0" smtClean="0"/>
              <a:t> 다양한 </a:t>
            </a:r>
            <a:endParaRPr lang="en-US" altLang="ko-KR" dirty="0" smtClean="0"/>
          </a:p>
          <a:p>
            <a:pPr>
              <a:spcAft>
                <a:spcPts val="300"/>
              </a:spcAft>
            </a:pP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형태의 데이터가 분석됨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820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Helvetica" panose="020B0604020202030204" pitchFamily="34" charset="0"/>
              </a:rPr>
              <a:t>집합 연산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ㆍ수학에서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활용하는 다양한 집합연산 가능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8300" y="2263776"/>
            <a:ext cx="8394700" cy="3679824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s1 </a:t>
            </a:r>
            <a:r>
              <a:rPr lang="en-US" altLang="ko-KR" b="1" dirty="0">
                <a:solidFill>
                  <a:srgbClr val="555555"/>
                </a:solidFill>
              </a:rPr>
              <a:t>= set([1,2,3,4,5])</a:t>
            </a: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s2 </a:t>
            </a:r>
            <a:r>
              <a:rPr lang="en-US" altLang="ko-KR" b="1" dirty="0">
                <a:solidFill>
                  <a:srgbClr val="555555"/>
                </a:solidFill>
              </a:rPr>
              <a:t>= set([3,4,5,6,7</a:t>
            </a:r>
            <a:r>
              <a:rPr lang="en-US" altLang="ko-KR" b="1" dirty="0" smtClean="0">
                <a:solidFill>
                  <a:srgbClr val="555555"/>
                </a:solidFill>
              </a:rPr>
              <a:t>])</a:t>
            </a: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s1.union(s2</a:t>
            </a:r>
            <a:r>
              <a:rPr lang="en-US" altLang="ko-KR" b="1" dirty="0" smtClean="0">
                <a:solidFill>
                  <a:srgbClr val="555555"/>
                </a:solidFill>
              </a:rPr>
              <a:t>)			</a:t>
            </a:r>
            <a:r>
              <a:rPr lang="en-US" altLang="ko-KR" b="1" dirty="0">
                <a:solidFill>
                  <a:srgbClr val="FF0000"/>
                </a:solidFill>
              </a:rPr>
              <a:t>#  </a:t>
            </a:r>
            <a:r>
              <a:rPr lang="en-US" altLang="ko-KR" b="1" dirty="0" smtClean="0">
                <a:solidFill>
                  <a:srgbClr val="FF0000"/>
                </a:solidFill>
              </a:rPr>
              <a:t>s1 </a:t>
            </a:r>
            <a:r>
              <a:rPr lang="ko-KR" altLang="en-US" b="1" dirty="0" smtClean="0">
                <a:solidFill>
                  <a:srgbClr val="FF0000"/>
                </a:solidFill>
              </a:rPr>
              <a:t>과 </a:t>
            </a:r>
            <a:r>
              <a:rPr lang="en-US" altLang="ko-KR" b="1" dirty="0" smtClean="0">
                <a:solidFill>
                  <a:srgbClr val="FF0000"/>
                </a:solidFill>
              </a:rPr>
              <a:t>s2</a:t>
            </a:r>
            <a:r>
              <a:rPr lang="ko-KR" altLang="en-US" b="1" dirty="0" smtClean="0">
                <a:solidFill>
                  <a:srgbClr val="FF0000"/>
                </a:solidFill>
              </a:rPr>
              <a:t>의 합집합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s1 | s2				</a:t>
            </a:r>
            <a:r>
              <a:rPr lang="en-US" altLang="ko-KR" b="1" dirty="0" smtClean="0">
                <a:solidFill>
                  <a:srgbClr val="FF0000"/>
                </a:solidFill>
              </a:rPr>
              <a:t># </a:t>
            </a:r>
            <a:r>
              <a:rPr lang="da-DK" altLang="ko-KR" b="1" dirty="0">
                <a:solidFill>
                  <a:srgbClr val="FF0000"/>
                </a:solidFill>
              </a:rPr>
              <a:t>set([1, 2, 3, 4, 5, 6, 7])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s1.intersection(s2)		</a:t>
            </a:r>
            <a:r>
              <a:rPr lang="en-US" altLang="ko-KR" b="1" dirty="0">
                <a:solidFill>
                  <a:srgbClr val="FF0000"/>
                </a:solidFill>
              </a:rPr>
              <a:t>#  s1 </a:t>
            </a:r>
            <a:r>
              <a:rPr lang="ko-KR" altLang="en-US" b="1" dirty="0">
                <a:solidFill>
                  <a:srgbClr val="FF0000"/>
                </a:solidFill>
              </a:rPr>
              <a:t>과 </a:t>
            </a:r>
            <a:r>
              <a:rPr lang="en-US" altLang="ko-KR" b="1" dirty="0">
                <a:solidFill>
                  <a:srgbClr val="FF0000"/>
                </a:solidFill>
              </a:rPr>
              <a:t>s2</a:t>
            </a:r>
            <a:r>
              <a:rPr lang="ko-KR" altLang="en-US" b="1" dirty="0">
                <a:solidFill>
                  <a:srgbClr val="FF0000"/>
                </a:solidFill>
              </a:rPr>
              <a:t>의 </a:t>
            </a:r>
            <a:r>
              <a:rPr lang="ko-KR" altLang="en-US" b="1" dirty="0" smtClean="0">
                <a:solidFill>
                  <a:srgbClr val="FF0000"/>
                </a:solidFill>
              </a:rPr>
              <a:t>교집합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s1 &amp; s2				</a:t>
            </a:r>
            <a:r>
              <a:rPr lang="en-US" altLang="ko-KR" b="1" dirty="0">
                <a:solidFill>
                  <a:srgbClr val="FF0000"/>
                </a:solidFill>
              </a:rPr>
              <a:t># set([3, 4, 5])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s1.difference(s2</a:t>
            </a:r>
            <a:r>
              <a:rPr lang="en-US" altLang="ko-KR" b="1" dirty="0" smtClean="0">
                <a:solidFill>
                  <a:srgbClr val="555555"/>
                </a:solidFill>
              </a:rPr>
              <a:t>)			</a:t>
            </a:r>
            <a:r>
              <a:rPr lang="en-US" altLang="ko-KR" b="1" dirty="0" smtClean="0">
                <a:solidFill>
                  <a:srgbClr val="FF0000"/>
                </a:solidFill>
              </a:rPr>
              <a:t># s1 </a:t>
            </a:r>
            <a:r>
              <a:rPr lang="ko-KR" altLang="en-US" b="1" dirty="0" smtClean="0">
                <a:solidFill>
                  <a:srgbClr val="FF0000"/>
                </a:solidFill>
              </a:rPr>
              <a:t>과 </a:t>
            </a:r>
            <a:r>
              <a:rPr lang="en-US" altLang="ko-KR" b="1" dirty="0" smtClean="0">
                <a:solidFill>
                  <a:srgbClr val="FF0000"/>
                </a:solidFill>
              </a:rPr>
              <a:t>s2</a:t>
            </a:r>
            <a:r>
              <a:rPr lang="ko-KR" altLang="en-US" b="1" dirty="0" smtClean="0">
                <a:solidFill>
                  <a:srgbClr val="FF0000"/>
                </a:solidFill>
              </a:rPr>
              <a:t>의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차집합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s1 - s2				</a:t>
            </a:r>
            <a:r>
              <a:rPr lang="en-US" altLang="ko-KR" b="1" dirty="0">
                <a:solidFill>
                  <a:srgbClr val="FF0000"/>
                </a:solidFill>
              </a:rPr>
              <a:t># set([1, 2])</a:t>
            </a:r>
          </a:p>
        </p:txBody>
      </p:sp>
    </p:spTree>
    <p:extLst>
      <p:ext uri="{BB962C8B-B14F-4D97-AF65-F5344CB8AC3E}">
        <p14:creationId xmlns:p14="http://schemas.microsoft.com/office/powerpoint/2010/main" val="168856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사전 </a:t>
            </a:r>
            <a:r>
              <a:rPr lang="en-US" altLang="ko-KR" dirty="0" smtClean="0">
                <a:latin typeface="Helvetica" panose="020B0604020202030204" pitchFamily="34" charset="0"/>
              </a:rPr>
              <a:t>(dictionary)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300" y="1417638"/>
            <a:ext cx="87757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key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value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매핑하여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key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value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검색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ㆍ다른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언어에서는 </a:t>
            </a:r>
            <a:r>
              <a:rPr lang="en-US" altLang="ko-KR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HashTable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이라는 용어를 사용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{Key1:Value1, Key2:Value2, Key3:Value3 ...}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형태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8300" y="3703878"/>
            <a:ext cx="4645660" cy="2225040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student_info</a:t>
            </a:r>
            <a:r>
              <a:rPr lang="en-US" altLang="ko-KR" b="1" dirty="0" smtClean="0">
                <a:solidFill>
                  <a:srgbClr val="555555"/>
                </a:solidFill>
              </a:rPr>
              <a:t>[20140012]</a:t>
            </a:r>
          </a:p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student_info</a:t>
            </a:r>
            <a:r>
              <a:rPr lang="en-US" altLang="ko-KR" b="1" dirty="0" smtClean="0">
                <a:solidFill>
                  <a:srgbClr val="555555"/>
                </a:solidFill>
              </a:rPr>
              <a:t>[20140012] = '</a:t>
            </a:r>
            <a:r>
              <a:rPr lang="en-US" altLang="ko-KR" b="1" dirty="0" err="1" smtClean="0">
                <a:solidFill>
                  <a:srgbClr val="555555"/>
                </a:solidFill>
              </a:rPr>
              <a:t>Janhyeok</a:t>
            </a:r>
            <a:r>
              <a:rPr lang="en-US" altLang="ko-KR" b="1" dirty="0" smtClean="0">
                <a:solidFill>
                  <a:srgbClr val="555555"/>
                </a:solidFill>
              </a:rPr>
              <a:t>'</a:t>
            </a:r>
          </a:p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student_info</a:t>
            </a:r>
            <a:r>
              <a:rPr lang="en-US" altLang="ko-KR" b="1" dirty="0" smtClean="0">
                <a:solidFill>
                  <a:srgbClr val="555555"/>
                </a:solidFill>
              </a:rPr>
              <a:t>[20140012]</a:t>
            </a:r>
          </a:p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student_info</a:t>
            </a:r>
            <a:r>
              <a:rPr lang="en-US" altLang="ko-KR" b="1" dirty="0" smtClean="0">
                <a:solidFill>
                  <a:srgbClr val="555555"/>
                </a:solidFill>
              </a:rPr>
              <a:t>[20140039] = '</a:t>
            </a:r>
            <a:r>
              <a:rPr lang="en-US" altLang="ko-KR" b="1" dirty="0" err="1" smtClean="0">
                <a:solidFill>
                  <a:srgbClr val="555555"/>
                </a:solidFill>
              </a:rPr>
              <a:t>wonchul</a:t>
            </a:r>
            <a:r>
              <a:rPr lang="en-US" altLang="ko-KR" b="1" dirty="0" smtClean="0">
                <a:solidFill>
                  <a:srgbClr val="555555"/>
                </a:solidFill>
              </a:rPr>
              <a:t>‘</a:t>
            </a:r>
          </a:p>
          <a:p>
            <a:pPr>
              <a:spcAft>
                <a:spcPts val="1200"/>
              </a:spcAft>
            </a:pPr>
            <a:r>
              <a:rPr lang="en-US" altLang="ko-KR" b="1" dirty="0" err="1" smtClean="0">
                <a:solidFill>
                  <a:srgbClr val="555555"/>
                </a:solidFill>
              </a:rPr>
              <a:t>student_info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8300" y="3010258"/>
            <a:ext cx="8775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b="1" dirty="0" err="1">
                <a:solidFill>
                  <a:srgbClr val="555555"/>
                </a:solidFill>
              </a:rPr>
              <a:t>student_info</a:t>
            </a:r>
            <a:r>
              <a:rPr lang="en-US" altLang="ko-KR" b="1" dirty="0">
                <a:solidFill>
                  <a:srgbClr val="555555"/>
                </a:solidFill>
              </a:rPr>
              <a:t> = {20140012:'Sungchul', 20140059:'Jiyong',20140058:'JaeHong'}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311140" y="3703878"/>
          <a:ext cx="3726180" cy="2225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8820"/>
                <a:gridCol w="1737360"/>
              </a:tblGrid>
              <a:tr h="44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Key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20140012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Janhyeok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20140059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Jiyong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20140058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JaeHong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20140039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wonchul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7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7796" y="2865565"/>
            <a:ext cx="8394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3000"/>
              </a:spcAft>
            </a:pPr>
            <a:r>
              <a:rPr lang="en-US" altLang="ko-KR" sz="48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Homework #5</a:t>
            </a:r>
            <a:endParaRPr lang="ko-KR" altLang="en-US" sz="4800" b="1" dirty="0">
              <a:ln w="38100">
                <a:solidFill>
                  <a:srgbClr val="0D0D0D">
                    <a:alpha val="42000"/>
                  </a:srgbClr>
                </a:solidFill>
              </a:ln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68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5646" y="647177"/>
            <a:ext cx="8394700" cy="84613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HW #5  BubbleSort.py (3</a:t>
            </a:r>
            <a:r>
              <a:rPr lang="ko-KR" altLang="en-US" dirty="0" smtClean="0">
                <a:latin typeface="Helvetica" panose="020B0604020202030204" pitchFamily="34" charset="0"/>
              </a:rPr>
              <a:t>점</a:t>
            </a:r>
            <a:r>
              <a:rPr lang="en-US" altLang="ko-KR" dirty="0" smtClean="0">
                <a:latin typeface="Helvetica" panose="020B0604020202030204" pitchFamily="34" charset="0"/>
              </a:rPr>
              <a:t>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0128" y="1598141"/>
            <a:ext cx="8567353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400" b="1" dirty="0" smtClean="0"/>
              <a:t>거품 정렬 </a:t>
            </a:r>
            <a:r>
              <a:rPr lang="en-US" altLang="ko-KR" sz="2400" b="1" dirty="0" smtClean="0"/>
              <a:t>(Bubble Sort)</a:t>
            </a:r>
            <a:endParaRPr lang="en-US" altLang="ko-KR" sz="2400" b="1" dirty="0"/>
          </a:p>
          <a:p>
            <a:pPr>
              <a:spcAft>
                <a:spcPts val="1200"/>
              </a:spcAft>
            </a:pPr>
            <a:r>
              <a:rPr lang="ko-KR" altLang="en-US" sz="2400" dirty="0" err="1" smtClean="0"/>
              <a:t>ㆍ</a:t>
            </a:r>
            <a:r>
              <a:rPr lang="en-US" altLang="ko-KR" sz="2400" dirty="0" smtClean="0"/>
              <a:t>List</a:t>
            </a:r>
            <a:r>
              <a:rPr lang="en-US" altLang="ko-KR" dirty="0" smtClean="0"/>
              <a:t>(Array)</a:t>
            </a:r>
            <a:r>
              <a:rPr lang="ko-KR" altLang="en-US" sz="2400" dirty="0" smtClean="0"/>
              <a:t>내 인접한 </a:t>
            </a:r>
            <a:r>
              <a:rPr lang="ko-KR" altLang="en-US" sz="2400" dirty="0"/>
              <a:t>원소를 검사하여 정렬하는 </a:t>
            </a:r>
            <a:r>
              <a:rPr lang="ko-KR" altLang="en-US" sz="2400" dirty="0" smtClean="0"/>
              <a:t>방법</a:t>
            </a:r>
            <a:r>
              <a:rPr lang="en-US" altLang="ko-KR" sz="2400" dirty="0" smtClean="0"/>
              <a:t>   </a:t>
            </a:r>
          </a:p>
          <a:p>
            <a:pPr>
              <a:spcAft>
                <a:spcPts val="600"/>
              </a:spcAft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- </a:t>
            </a:r>
            <a:r>
              <a:rPr lang="ko-KR" altLang="en-US" sz="2000" dirty="0" smtClean="0"/>
              <a:t>인접한 두 수중 큰 수의 </a:t>
            </a:r>
            <a:r>
              <a:rPr lang="en-US" altLang="ko-KR" sz="2000" dirty="0" smtClean="0"/>
              <a:t>List </a:t>
            </a:r>
            <a:r>
              <a:rPr lang="ko-KR" altLang="en-US" sz="2000" dirty="0" err="1" smtClean="0"/>
              <a:t>주소값이</a:t>
            </a:r>
            <a:r>
              <a:rPr lang="ko-KR" altLang="en-US" sz="2000" dirty="0" smtClean="0"/>
              <a:t> 작을 경우 두 수의 위치를 바꿈</a:t>
            </a:r>
            <a:endParaRPr lang="en-US" altLang="ko-KR" sz="2000" dirty="0" smtClean="0"/>
          </a:p>
          <a:p>
            <a:pPr>
              <a:spcAft>
                <a:spcPts val="600"/>
              </a:spcAft>
            </a:pPr>
            <a:r>
              <a:rPr lang="en-US" altLang="ko-KR" sz="2000" dirty="0" smtClean="0"/>
              <a:t>    </a:t>
            </a:r>
            <a:r>
              <a:rPr lang="en-US" altLang="ko-KR" sz="2000" dirty="0"/>
              <a:t>- </a:t>
            </a:r>
            <a:r>
              <a:rPr lang="en-US" altLang="ko-KR" sz="2000" dirty="0" smtClean="0"/>
              <a:t>list[0]</a:t>
            </a:r>
            <a:r>
              <a:rPr lang="ko-KR" altLang="en-US" sz="2000" dirty="0" smtClean="0"/>
              <a:t> 부터 </a:t>
            </a:r>
            <a:r>
              <a:rPr lang="en-US" altLang="ko-KR" sz="2000" dirty="0" smtClean="0"/>
              <a:t>list[max]</a:t>
            </a:r>
            <a:r>
              <a:rPr lang="ko-KR" altLang="en-US" sz="2000" dirty="0" smtClean="0"/>
              <a:t>까지 </a:t>
            </a:r>
            <a:r>
              <a:rPr lang="ko-KR" altLang="en-US" sz="2000" dirty="0" err="1" smtClean="0"/>
              <a:t>검사후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다시 </a:t>
            </a:r>
            <a:r>
              <a:rPr lang="en-US" altLang="ko-KR" sz="2000" dirty="0" smtClean="0"/>
              <a:t>list[1]</a:t>
            </a:r>
            <a:r>
              <a:rPr lang="ko-KR" altLang="en-US" sz="2000" dirty="0" smtClean="0"/>
              <a:t>부터 정</a:t>
            </a:r>
            <a:r>
              <a:rPr lang="ko-KR" altLang="en-US" sz="2000" dirty="0"/>
              <a:t>렬</a:t>
            </a:r>
            <a:r>
              <a:rPr lang="ko-KR" altLang="en-US" sz="2000" dirty="0" smtClean="0"/>
              <a:t>시작</a:t>
            </a:r>
            <a:endParaRPr lang="en-US" altLang="ko-KR" sz="2000" dirty="0" smtClean="0"/>
          </a:p>
        </p:txBody>
      </p:sp>
      <p:pic>
        <p:nvPicPr>
          <p:cNvPr id="1026" name="Picture 2" descr="http://cfile4.uf.tistory.com/image/1229DE404FC186BC1CC6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34" y="3487077"/>
            <a:ext cx="3860028" cy="277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68561" y="3608173"/>
            <a:ext cx="411892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dirty="0" smtClean="0"/>
              <a:t>- 84</a:t>
            </a:r>
            <a:r>
              <a:rPr lang="ko-KR" altLang="en-US" dirty="0" smtClean="0"/>
              <a:t>부터 시작</a:t>
            </a:r>
            <a:endParaRPr lang="en-US" altLang="ko-KR" dirty="0" smtClean="0"/>
          </a:p>
          <a:p>
            <a:pPr>
              <a:spcAft>
                <a:spcPts val="1200"/>
              </a:spcAft>
            </a:pPr>
            <a:r>
              <a:rPr lang="en-US" altLang="ko-KR" dirty="0" smtClean="0"/>
              <a:t>- 84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69</a:t>
            </a:r>
            <a:r>
              <a:rPr lang="ko-KR" altLang="en-US" dirty="0" smtClean="0"/>
              <a:t>보다 크므로 </a:t>
            </a:r>
            <a:r>
              <a:rPr lang="en-US" altLang="ko-KR" dirty="0" smtClean="0"/>
              <a:t>84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69</a:t>
            </a:r>
            <a:r>
              <a:rPr lang="ko-KR" altLang="en-US" dirty="0" smtClean="0"/>
              <a:t>를 바꿈</a:t>
            </a:r>
            <a:endParaRPr lang="en-US" altLang="ko-KR" dirty="0" smtClean="0"/>
          </a:p>
          <a:p>
            <a:pPr>
              <a:spcAft>
                <a:spcPts val="1200"/>
              </a:spcAft>
            </a:pPr>
            <a:r>
              <a:rPr lang="en-US" altLang="ko-KR" dirty="0"/>
              <a:t>- 84</a:t>
            </a:r>
            <a:r>
              <a:rPr lang="ko-KR" altLang="en-US" dirty="0"/>
              <a:t>과 </a:t>
            </a:r>
            <a:r>
              <a:rPr lang="en-US" altLang="ko-KR" dirty="0" smtClean="0"/>
              <a:t>76</a:t>
            </a:r>
            <a:r>
              <a:rPr lang="ko-KR" altLang="en-US" dirty="0" smtClean="0"/>
              <a:t>보다 </a:t>
            </a:r>
            <a:r>
              <a:rPr lang="ko-KR" altLang="en-US" dirty="0"/>
              <a:t>크므로 </a:t>
            </a:r>
            <a:r>
              <a:rPr lang="en-US" altLang="ko-KR" dirty="0"/>
              <a:t>84</a:t>
            </a:r>
            <a:r>
              <a:rPr lang="ko-KR" altLang="en-US" dirty="0"/>
              <a:t>와 </a:t>
            </a:r>
            <a:r>
              <a:rPr lang="en-US" altLang="ko-KR" dirty="0" smtClean="0"/>
              <a:t>76</a:t>
            </a:r>
            <a:r>
              <a:rPr lang="ko-KR" altLang="en-US" dirty="0" smtClean="0"/>
              <a:t>를 </a:t>
            </a:r>
            <a:r>
              <a:rPr lang="ko-KR" altLang="en-US" dirty="0"/>
              <a:t>바꿈</a:t>
            </a:r>
            <a:endParaRPr lang="en-US" altLang="ko-KR" dirty="0"/>
          </a:p>
          <a:p>
            <a:pPr>
              <a:spcAft>
                <a:spcPts val="1200"/>
              </a:spcAft>
            </a:pPr>
            <a:r>
              <a:rPr lang="en-US" altLang="ko-KR" dirty="0" smtClean="0"/>
              <a:t>- 84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86</a:t>
            </a:r>
            <a:r>
              <a:rPr lang="ko-KR" altLang="en-US" dirty="0" smtClean="0"/>
              <a:t>보다 작으므로 </a:t>
            </a:r>
            <a:r>
              <a:rPr lang="ko-KR" altLang="en-US" dirty="0" err="1" smtClean="0"/>
              <a:t>위치변경없음</a:t>
            </a:r>
            <a:endParaRPr lang="en-US" altLang="ko-KR" dirty="0" smtClean="0"/>
          </a:p>
          <a:p>
            <a:pPr>
              <a:spcAft>
                <a:spcPts val="1200"/>
              </a:spcAft>
            </a:pPr>
            <a:r>
              <a:rPr lang="en-US" altLang="ko-KR" dirty="0"/>
              <a:t>- </a:t>
            </a:r>
            <a:r>
              <a:rPr lang="en-US" altLang="ko-KR" dirty="0" smtClean="0"/>
              <a:t>86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94</a:t>
            </a:r>
            <a:r>
              <a:rPr lang="ko-KR" altLang="en-US" dirty="0" smtClean="0"/>
              <a:t>보다 </a:t>
            </a:r>
            <a:r>
              <a:rPr lang="ko-KR" altLang="en-US" dirty="0"/>
              <a:t>작으므로 </a:t>
            </a:r>
            <a:r>
              <a:rPr lang="ko-KR" altLang="en-US" dirty="0" err="1"/>
              <a:t>위치변경없음</a:t>
            </a:r>
            <a:endParaRPr lang="en-US" altLang="ko-KR" dirty="0"/>
          </a:p>
          <a:p>
            <a:pPr>
              <a:spcAft>
                <a:spcPts val="1200"/>
              </a:spcAft>
            </a:pPr>
            <a:r>
              <a:rPr lang="en-US" altLang="ko-KR" dirty="0"/>
              <a:t>- </a:t>
            </a:r>
            <a:r>
              <a:rPr lang="en-US" altLang="ko-KR" dirty="0" smtClean="0"/>
              <a:t>94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91</a:t>
            </a:r>
            <a:r>
              <a:rPr lang="ko-KR" altLang="en-US" dirty="0" smtClean="0"/>
              <a:t>보다 </a:t>
            </a:r>
            <a:r>
              <a:rPr lang="ko-KR" altLang="en-US" dirty="0"/>
              <a:t>크므로 </a:t>
            </a:r>
            <a:r>
              <a:rPr lang="en-US" altLang="ko-KR" dirty="0" smtClean="0"/>
              <a:t>94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91</a:t>
            </a:r>
            <a:r>
              <a:rPr lang="ko-KR" altLang="en-US" dirty="0" smtClean="0"/>
              <a:t>를 바꿈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928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5646" y="647177"/>
            <a:ext cx="8394700" cy="84613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HW #5  BubbleSort.py (3</a:t>
            </a:r>
            <a:r>
              <a:rPr lang="ko-KR" altLang="en-US" dirty="0" smtClean="0">
                <a:latin typeface="Helvetica" panose="020B0604020202030204" pitchFamily="34" charset="0"/>
              </a:rPr>
              <a:t>점</a:t>
            </a:r>
            <a:r>
              <a:rPr lang="en-US" altLang="ko-KR" dirty="0" smtClean="0">
                <a:latin typeface="Helvetica" panose="020B0604020202030204" pitchFamily="34" charset="0"/>
              </a:rPr>
              <a:t>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0128" y="1598141"/>
            <a:ext cx="856735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2400" b="1" dirty="0" smtClean="0"/>
              <a:t>Pseudo-code 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의사 코드</a:t>
            </a:r>
            <a:r>
              <a:rPr lang="en-US" altLang="ko-KR" sz="2000" b="1" dirty="0" smtClean="0"/>
              <a:t>)</a:t>
            </a:r>
            <a:endParaRPr lang="en-US" altLang="ko-KR" sz="2400" b="1" dirty="0"/>
          </a:p>
          <a:p>
            <a:pPr>
              <a:spcAft>
                <a:spcPts val="1200"/>
              </a:spcAft>
            </a:pPr>
            <a:r>
              <a:rPr lang="ko-KR" altLang="en-US" sz="2400" dirty="0"/>
              <a:t> 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for </a:t>
            </a:r>
            <a:r>
              <a:rPr lang="en-US" altLang="ko-KR" sz="2400" dirty="0"/>
              <a:t>each </a:t>
            </a:r>
            <a:r>
              <a:rPr lang="en-US" altLang="ko-KR" sz="2400" dirty="0" err="1"/>
              <a:t>i</a:t>
            </a:r>
            <a:r>
              <a:rPr lang="en-US" altLang="ko-KR" sz="2400" dirty="0"/>
              <a:t> in 1 to length(A) do:</a:t>
            </a:r>
          </a:p>
          <a:p>
            <a:pPr>
              <a:spcAft>
                <a:spcPts val="1200"/>
              </a:spcAft>
            </a:pPr>
            <a:r>
              <a:rPr lang="en-US" altLang="ko-KR" sz="2400" dirty="0"/>
              <a:t>       for each j in length(A) </a:t>
            </a:r>
            <a:r>
              <a:rPr lang="en-US" altLang="ko-KR" sz="2400" dirty="0" err="1"/>
              <a:t>downto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</a:t>
            </a:r>
            <a:r>
              <a:rPr lang="en-US" altLang="ko-KR" sz="2400" dirty="0"/>
              <a:t> + 1 do:</a:t>
            </a:r>
          </a:p>
          <a:p>
            <a:pPr>
              <a:spcAft>
                <a:spcPts val="1200"/>
              </a:spcAft>
            </a:pPr>
            <a:r>
              <a:rPr lang="en-US" altLang="ko-KR" sz="2400" dirty="0"/>
              <a:t>         if A[ j ] &lt; A[ j - 1 ] then</a:t>
            </a:r>
          </a:p>
          <a:p>
            <a:pPr>
              <a:spcAft>
                <a:spcPts val="1200"/>
              </a:spcAft>
            </a:pPr>
            <a:r>
              <a:rPr lang="en-US" altLang="ko-KR" sz="2400" dirty="0"/>
              <a:t>           swap( A[ j ],  A[ j - 1 ] )</a:t>
            </a:r>
          </a:p>
          <a:p>
            <a:pPr>
              <a:spcAft>
                <a:spcPts val="1200"/>
              </a:spcAft>
            </a:pPr>
            <a:r>
              <a:rPr lang="en-US" altLang="ko-KR" sz="2400" dirty="0"/>
              <a:t>         end if</a:t>
            </a:r>
          </a:p>
          <a:p>
            <a:pPr>
              <a:spcAft>
                <a:spcPts val="1200"/>
              </a:spcAft>
            </a:pPr>
            <a:r>
              <a:rPr lang="en-US" altLang="ko-KR" sz="2400" dirty="0"/>
              <a:t>       end for</a:t>
            </a:r>
          </a:p>
          <a:p>
            <a:pPr>
              <a:spcAft>
                <a:spcPts val="1200"/>
              </a:spcAft>
            </a:pPr>
            <a:r>
              <a:rPr lang="en-US" altLang="ko-KR" sz="2400" dirty="0"/>
              <a:t>  end for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273283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5646" y="647177"/>
            <a:ext cx="8394700" cy="84613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HW #5  BubbleSort.py (3</a:t>
            </a:r>
            <a:r>
              <a:rPr lang="ko-KR" altLang="en-US" dirty="0" smtClean="0">
                <a:latin typeface="Helvetica" panose="020B0604020202030204" pitchFamily="34" charset="0"/>
              </a:rPr>
              <a:t>점</a:t>
            </a:r>
            <a:r>
              <a:rPr lang="en-US" altLang="ko-KR" dirty="0" smtClean="0">
                <a:latin typeface="Helvetica" panose="020B0604020202030204" pitchFamily="34" charset="0"/>
              </a:rPr>
              <a:t>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0128" y="1598141"/>
            <a:ext cx="8567353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2400" b="1" dirty="0" smtClean="0"/>
              <a:t>Homework Spec.</a:t>
            </a:r>
            <a:endParaRPr lang="en-US" altLang="ko-KR" sz="2400" b="1" dirty="0"/>
          </a:p>
          <a:p>
            <a:pPr>
              <a:spcAft>
                <a:spcPts val="2000"/>
              </a:spcAft>
            </a:pPr>
            <a:r>
              <a:rPr lang="ko-KR" altLang="en-US" sz="2400" dirty="0" err="1" smtClean="0"/>
              <a:t>ㆍ사용자가</a:t>
            </a:r>
            <a:r>
              <a:rPr lang="ko-KR" altLang="en-US" sz="2400" dirty="0" smtClean="0"/>
              <a:t> 리스트의 크기를 입력</a:t>
            </a:r>
            <a:endParaRPr lang="en-US" altLang="ko-KR" sz="2400" dirty="0" smtClean="0"/>
          </a:p>
          <a:p>
            <a:pPr>
              <a:spcAft>
                <a:spcPts val="1000"/>
              </a:spcAft>
            </a:pPr>
            <a:r>
              <a:rPr lang="ko-KR" altLang="en-US" sz="2400" dirty="0" err="1" smtClean="0"/>
              <a:t>ㆍ입력된</a:t>
            </a:r>
            <a:r>
              <a:rPr lang="ko-KR" altLang="en-US" sz="2400" dirty="0" smtClean="0"/>
              <a:t> 크기 만큼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부터 시작하는 </a:t>
            </a:r>
            <a:r>
              <a:rPr lang="en-US" altLang="ko-KR" sz="2400" dirty="0" smtClean="0"/>
              <a:t>Unsorted List </a:t>
            </a:r>
            <a:r>
              <a:rPr lang="ko-KR" altLang="en-US" sz="2400" dirty="0" smtClean="0"/>
              <a:t>생성</a:t>
            </a:r>
            <a:endParaRPr lang="en-US" altLang="ko-KR" sz="2400" dirty="0" smtClean="0"/>
          </a:p>
          <a:p>
            <a:pPr>
              <a:spcAft>
                <a:spcPts val="2000"/>
              </a:spcAft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</a:t>
            </a:r>
            <a:r>
              <a:rPr lang="ko-KR" altLang="en-US" sz="2400" dirty="0" smtClean="0"/>
              <a:t>예</a:t>
            </a:r>
            <a:r>
              <a:rPr lang="en-US" altLang="ko-KR" sz="2400" dirty="0" smtClean="0"/>
              <a:t>) 5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입력시</a:t>
            </a:r>
            <a:r>
              <a:rPr lang="en-US" altLang="ko-KR" sz="2400" dirty="0" smtClean="0"/>
              <a:t>: [3, 5, 1, 2, 4]</a:t>
            </a:r>
          </a:p>
          <a:p>
            <a:pPr>
              <a:spcAft>
                <a:spcPts val="2000"/>
              </a:spcAft>
            </a:pPr>
            <a:r>
              <a:rPr lang="ko-KR" altLang="en-US" sz="2400" dirty="0" err="1" smtClean="0"/>
              <a:t>ㆍ</a:t>
            </a:r>
            <a:r>
              <a:rPr lang="en-US" altLang="ko-KR" sz="2400" dirty="0" smtClean="0"/>
              <a:t>Bubble Sort </a:t>
            </a:r>
            <a:r>
              <a:rPr lang="ko-KR" altLang="en-US" sz="2400" dirty="0" smtClean="0"/>
              <a:t>알고리즘을 이용하여 해당 리스트를 정렬</a:t>
            </a:r>
            <a:endParaRPr lang="en-US" altLang="ko-KR" sz="2400" dirty="0" smtClean="0"/>
          </a:p>
          <a:p>
            <a:pPr>
              <a:spcAft>
                <a:spcPts val="2000"/>
              </a:spcAft>
            </a:pPr>
            <a:r>
              <a:rPr lang="ko-KR" altLang="en-US" sz="2400" dirty="0" err="1" smtClean="0"/>
              <a:t>ㆍ정렬된</a:t>
            </a:r>
            <a:r>
              <a:rPr lang="ko-KR" altLang="en-US" sz="2400" dirty="0" smtClean="0"/>
              <a:t> 결과를 화면에 출력</a:t>
            </a:r>
            <a:endParaRPr lang="en-US" altLang="ko-KR" sz="2400" dirty="0" smtClean="0"/>
          </a:p>
          <a:p>
            <a:pPr>
              <a:spcAft>
                <a:spcPts val="2000"/>
              </a:spcAft>
            </a:pPr>
            <a:r>
              <a:rPr lang="ko-KR" altLang="en-US" sz="2400" dirty="0" err="1" smtClean="0"/>
              <a:t>ㆍ총</a:t>
            </a:r>
            <a:r>
              <a:rPr lang="ko-KR" altLang="en-US" sz="2400" dirty="0" smtClean="0"/>
              <a:t> 숫자 위치를 바꿈 횟수 출력</a:t>
            </a:r>
            <a:endParaRPr lang="en-US" altLang="ko-KR" sz="2400" dirty="0" smtClean="0"/>
          </a:p>
          <a:p>
            <a:pPr>
              <a:spcAft>
                <a:spcPts val="2000"/>
              </a:spcAft>
            </a:pPr>
            <a:r>
              <a:rPr lang="ko-KR" altLang="en-US" sz="2400" dirty="0" err="1" smtClean="0"/>
              <a:t>ㆍ사용자가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0</a:t>
            </a:r>
            <a:r>
              <a:rPr lang="ko-KR" altLang="en-US" sz="2400" dirty="0" smtClean="0"/>
              <a:t>을 입력할 때 까지 프로그램이 실행됨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409053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5646" y="647177"/>
            <a:ext cx="8394700" cy="84613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HW #5  BubbleSort.py (3</a:t>
            </a:r>
            <a:r>
              <a:rPr lang="ko-KR" altLang="en-US" dirty="0" smtClean="0">
                <a:latin typeface="Helvetica" panose="020B0604020202030204" pitchFamily="34" charset="0"/>
              </a:rPr>
              <a:t>점</a:t>
            </a:r>
            <a:r>
              <a:rPr lang="en-US" altLang="ko-KR" dirty="0" smtClean="0">
                <a:latin typeface="Helvetica" panose="020B0604020202030204" pitchFamily="34" charset="0"/>
              </a:rPr>
              <a:t>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pic>
        <p:nvPicPr>
          <p:cNvPr id="4" name="그림 3" descr="C:\Windows\system32\cmd.ex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13" y="1323681"/>
            <a:ext cx="7266367" cy="47440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09535" y="2038464"/>
            <a:ext cx="3385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프로그램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실행시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List </a:t>
            </a:r>
            <a:r>
              <a:rPr lang="ko-KR" altLang="en-US" sz="1600" dirty="0" smtClean="0">
                <a:solidFill>
                  <a:schemeClr val="bg1"/>
                </a:solidFill>
              </a:rPr>
              <a:t>사이즈 입력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09535" y="2377018"/>
            <a:ext cx="3385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</a:rPr>
              <a:t>처음생성된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unsorted list </a:t>
            </a:r>
            <a:r>
              <a:rPr lang="ko-KR" altLang="en-US" sz="1600" dirty="0" smtClean="0">
                <a:solidFill>
                  <a:schemeClr val="bg1"/>
                </a:solidFill>
              </a:rPr>
              <a:t>출력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09535" y="2854812"/>
            <a:ext cx="4118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Bubble sort</a:t>
            </a:r>
            <a:r>
              <a:rPr lang="ko-KR" altLang="en-US" sz="1600" dirty="0" smtClean="0">
                <a:solidFill>
                  <a:schemeClr val="bg1"/>
                </a:solidFill>
              </a:rPr>
              <a:t>로 정렬된 </a:t>
            </a:r>
            <a:r>
              <a:rPr lang="en-US" altLang="ko-KR" sz="1600" dirty="0" smtClean="0">
                <a:solidFill>
                  <a:schemeClr val="bg1"/>
                </a:solidFill>
              </a:rPr>
              <a:t>sorted list </a:t>
            </a:r>
            <a:r>
              <a:rPr lang="ko-KR" altLang="en-US" sz="1600" dirty="0" smtClean="0">
                <a:solidFill>
                  <a:schemeClr val="bg1"/>
                </a:solidFill>
              </a:rPr>
              <a:t>출력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09535" y="3193366"/>
            <a:ext cx="3624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총 숫자 위치 변경 횟수 출력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09535" y="4865647"/>
            <a:ext cx="3624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0</a:t>
            </a:r>
            <a:r>
              <a:rPr lang="ko-KR" altLang="en-US" sz="1600" dirty="0" smtClean="0">
                <a:solidFill>
                  <a:schemeClr val="bg1"/>
                </a:solidFill>
              </a:rPr>
              <a:t>을 입력하면 프로그램 종료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14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93591" y="2271835"/>
            <a:ext cx="8085631" cy="2654126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프로그래밍이란 무엇인가</a:t>
            </a:r>
            <a:r>
              <a:rPr lang="en-US" altLang="ko-KR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?</a:t>
            </a:r>
            <a:endParaRPr lang="en-US" altLang="ko-KR" sz="4800" b="1" spc="-50" dirty="0">
              <a:latin typeface="Garamond" panose="02020404030301010803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13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Helvetica" panose="020B0604020202030204" pitchFamily="34" charset="0"/>
              </a:rPr>
              <a:t>생활속에</a:t>
            </a:r>
            <a:r>
              <a:rPr lang="ko-KR" altLang="en-US" dirty="0" smtClean="0">
                <a:latin typeface="Helvetica" panose="020B0604020202030204" pitchFamily="34" charset="0"/>
              </a:rPr>
              <a:t> </a:t>
            </a:r>
            <a:r>
              <a:rPr lang="ko-KR" altLang="en-US" dirty="0" err="1" smtClean="0">
                <a:latin typeface="Helvetica" panose="020B0604020202030204" pitchFamily="34" charset="0"/>
              </a:rPr>
              <a:t>빅</a:t>
            </a:r>
            <a:r>
              <a:rPr lang="ko-KR" altLang="en-US" dirty="0" smtClean="0">
                <a:latin typeface="Helvetica" panose="020B0604020202030204" pitchFamily="34" charset="0"/>
              </a:rPr>
              <a:t> 데이터 분석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pic>
        <p:nvPicPr>
          <p:cNvPr id="11268" name="Picture 4" descr="http://seniornet.org/blog/wp-content/uploads/2012/04/People-You-May-Know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9" y="1883909"/>
            <a:ext cx="2839114" cy="254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68300" y="4927599"/>
            <a:ext cx="31586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2800" b="1" dirty="0" err="1" smtClean="0">
                <a:solidFill>
                  <a:srgbClr val="084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페이스북</a:t>
            </a:r>
            <a:r>
              <a:rPr lang="ko-KR" altLang="en-US" sz="2800" b="1" dirty="0" smtClean="0">
                <a:solidFill>
                  <a:srgbClr val="084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800" b="1" dirty="0" smtClean="0">
              <a:solidFill>
                <a:srgbClr val="0845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Aft>
                <a:spcPts val="12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친구추천 기능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270" name="Picture 6" descr="http://phoneprob.com/wp-content/uploads/2013/07/Google_Now_Card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4" t="3903" r="34761" b="5007"/>
          <a:stretch/>
        </p:blipFill>
        <p:spPr bwMode="auto">
          <a:xfrm>
            <a:off x="3788227" y="1542823"/>
            <a:ext cx="1872343" cy="312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145971" y="4927599"/>
            <a:ext cx="31586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2800" b="1" dirty="0" err="1" smtClean="0">
                <a:solidFill>
                  <a:srgbClr val="0636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구글</a:t>
            </a:r>
            <a:r>
              <a:rPr lang="ko-KR" altLang="en-US" sz="2800" b="1" dirty="0" smtClean="0">
                <a:solidFill>
                  <a:srgbClr val="0636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solidFill>
                  <a:srgbClr val="0636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Now</a:t>
            </a:r>
          </a:p>
          <a:p>
            <a:pPr algn="ctr">
              <a:spcAft>
                <a:spcPts val="12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기능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272" name="Picture 8" descr="http://cfile2.uf.tistory.com/R750x0/24463E375322B79C1E69D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898" y="1476359"/>
            <a:ext cx="2036082" cy="325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6004603" y="4927599"/>
            <a:ext cx="31586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2800" b="1" dirty="0" err="1" smtClean="0">
                <a:solidFill>
                  <a:srgbClr val="084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왓챠</a:t>
            </a:r>
            <a:endParaRPr lang="en-US" altLang="ko-KR" sz="2800" b="1" dirty="0" smtClean="0">
              <a:solidFill>
                <a:srgbClr val="0845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Aft>
                <a:spcPts val="12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영화추천 기능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102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image.slidesharecdn.com/random-140313024104-phpapp021-140313070343-phpapp01/95/slide-6-638.jpg?cb=139471248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" t="49185" r="1054" b="12640"/>
          <a:stretch/>
        </p:blipFill>
        <p:spPr bwMode="auto">
          <a:xfrm>
            <a:off x="426356" y="1582056"/>
            <a:ext cx="8142514" cy="239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775700" cy="846138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latin typeface="Helvetica" panose="020B0604020202030204" pitchFamily="34" charset="0"/>
              </a:rPr>
              <a:t>빅</a:t>
            </a:r>
            <a:r>
              <a:rPr lang="ko-KR" altLang="en-US" dirty="0" smtClean="0">
                <a:latin typeface="Helvetica" panose="020B0604020202030204" pitchFamily="34" charset="0"/>
              </a:rPr>
              <a:t> 데이터 분석가</a:t>
            </a:r>
            <a:r>
              <a:rPr lang="en-US" altLang="ko-KR" dirty="0" smtClean="0">
                <a:latin typeface="Helvetica" panose="020B0604020202030204" pitchFamily="34" charset="0"/>
              </a:rPr>
              <a:t> = Data Scientist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8685" y="3802778"/>
            <a:ext cx="86178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b="1" i="1" dirty="0" smtClean="0">
                <a:solidFill>
                  <a:srgbClr val="404040"/>
                </a:solidFill>
                <a:latin typeface="Helvetica Neue"/>
              </a:rPr>
              <a:t>Source: </a:t>
            </a:r>
            <a:r>
              <a:rPr lang="ko-KR" altLang="en-US" sz="1600" b="1" i="1" dirty="0" err="1" smtClean="0">
                <a:solidFill>
                  <a:srgbClr val="404040"/>
                </a:solidFill>
                <a:latin typeface="Helvetica Neue"/>
              </a:rPr>
              <a:t>스타트업은</a:t>
            </a:r>
            <a:r>
              <a:rPr lang="ko-KR" altLang="en-US" sz="1600" b="1" i="1" dirty="0" smtClean="0">
                <a:solidFill>
                  <a:srgbClr val="404040"/>
                </a:solidFill>
                <a:latin typeface="Helvetica Neue"/>
              </a:rPr>
              <a:t> </a:t>
            </a:r>
            <a:r>
              <a:rPr lang="ko-KR" altLang="en-US" sz="1600" b="1" i="1" dirty="0">
                <a:solidFill>
                  <a:srgbClr val="404040"/>
                </a:solidFill>
                <a:latin typeface="Helvetica Neue"/>
              </a:rPr>
              <a:t>데이터를 어떻게 바라봐야 할까</a:t>
            </a:r>
            <a:r>
              <a:rPr lang="en-US" altLang="ko-KR" sz="1600" b="1" i="1" dirty="0">
                <a:solidFill>
                  <a:srgbClr val="404040"/>
                </a:solidFill>
                <a:latin typeface="Helvetica Neue"/>
              </a:rPr>
              <a:t>? </a:t>
            </a:r>
            <a:r>
              <a:rPr lang="en-US" altLang="ko-KR" sz="1600" b="1" i="1" dirty="0" smtClean="0">
                <a:solidFill>
                  <a:srgbClr val="404040"/>
                </a:solidFill>
                <a:latin typeface="Helvetica Neue"/>
              </a:rPr>
              <a:t>(</a:t>
            </a:r>
            <a:r>
              <a:rPr lang="en-US" altLang="ko-KR" sz="1600" b="1" i="1" dirty="0" err="1" smtClean="0">
                <a:solidFill>
                  <a:srgbClr val="404040"/>
                </a:solidFill>
                <a:latin typeface="Helvetica Neue"/>
              </a:rPr>
              <a:t>Slideshare</a:t>
            </a:r>
            <a:r>
              <a:rPr lang="en-US" altLang="ko-KR" sz="1600" b="1" i="1" dirty="0" smtClean="0">
                <a:solidFill>
                  <a:srgbClr val="404040"/>
                </a:solidFill>
                <a:latin typeface="Helvetica Neue"/>
              </a:rPr>
              <a:t>, </a:t>
            </a:r>
            <a:r>
              <a:rPr lang="ko-KR" altLang="en-US" sz="1600" b="1" i="1" dirty="0" smtClean="0">
                <a:solidFill>
                  <a:srgbClr val="404040"/>
                </a:solidFill>
                <a:latin typeface="Helvetica Neue"/>
              </a:rPr>
              <a:t>하용호</a:t>
            </a:r>
            <a:r>
              <a:rPr lang="en-US" altLang="ko-KR" sz="1600" b="1" i="1" dirty="0" smtClean="0">
                <a:solidFill>
                  <a:srgbClr val="404040"/>
                </a:solidFill>
                <a:latin typeface="Helvetica Neue"/>
              </a:rPr>
              <a:t>, 2014)</a:t>
            </a:r>
            <a:endParaRPr lang="en-US" altLang="ko-KR" sz="1600" b="1" i="1" dirty="0">
              <a:solidFill>
                <a:srgbClr val="404040"/>
              </a:solidFill>
              <a:effectLst/>
              <a:latin typeface="Helvetica Neue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7484" y="4666341"/>
            <a:ext cx="8059057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산업경영공학과가 가장 잘 할 수 있는 분야</a:t>
            </a:r>
            <a:endParaRPr lang="en-US" altLang="ko-KR" sz="20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sz="40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우린 다 배운다</a:t>
            </a:r>
            <a:endParaRPr lang="ko-KR" altLang="en-US" sz="4000" b="1" dirty="0">
              <a:solidFill>
                <a:srgbClr val="0000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72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775700" cy="846138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latin typeface="Helvetica" panose="020B0604020202030204" pitchFamily="34" charset="0"/>
              </a:rPr>
              <a:t>빅</a:t>
            </a:r>
            <a:r>
              <a:rPr lang="ko-KR" altLang="en-US" dirty="0" smtClean="0">
                <a:latin typeface="Helvetica" panose="020B0604020202030204" pitchFamily="34" charset="0"/>
              </a:rPr>
              <a:t> 데이터 분야의 미래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8300" y="1671633"/>
            <a:ext cx="8543471" cy="9079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ko-KR" sz="2400" b="1" kern="1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‘18</a:t>
            </a:r>
            <a:r>
              <a:rPr lang="ko-KR" altLang="en-US" sz="2400" b="1" kern="100" dirty="0">
                <a:solidFill>
                  <a:prstClr val="black"/>
                </a:solidFill>
                <a:cs typeface="Times New Roman" panose="02020603050405020304" pitchFamily="18" charset="0"/>
              </a:rPr>
              <a:t>년 </a:t>
            </a:r>
            <a:r>
              <a:rPr lang="ko-KR" altLang="en-US" sz="2400" b="1" kern="1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미국 </a:t>
            </a:r>
            <a:r>
              <a:rPr lang="ko-KR" altLang="en-US" sz="2400" b="1" kern="100" dirty="0" err="1" smtClean="0">
                <a:solidFill>
                  <a:prstClr val="black"/>
                </a:solidFill>
                <a:cs typeface="Times New Roman" panose="02020603050405020304" pitchFamily="18" charset="0"/>
              </a:rPr>
              <a:t>빅데이터</a:t>
            </a:r>
            <a:r>
              <a:rPr lang="ko-KR" altLang="en-US" sz="2400" b="1" kern="1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2400" b="1" kern="100" dirty="0">
                <a:solidFill>
                  <a:prstClr val="black"/>
                </a:solidFill>
                <a:cs typeface="Times New Roman" panose="02020603050405020304" pitchFamily="18" charset="0"/>
              </a:rPr>
              <a:t>처리 </a:t>
            </a:r>
            <a:r>
              <a:rPr lang="ko-KR" altLang="en-US" sz="2400" b="1" kern="1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인력 수요 </a:t>
            </a:r>
            <a:r>
              <a:rPr lang="en-US" altLang="ko-KR" sz="2400" b="1" kern="1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50</a:t>
            </a:r>
            <a:r>
              <a:rPr lang="ko-KR" altLang="en-US" sz="2400" b="1" kern="100" dirty="0" err="1" smtClean="0">
                <a:solidFill>
                  <a:prstClr val="black"/>
                </a:solidFill>
                <a:cs typeface="Times New Roman" panose="02020603050405020304" pitchFamily="18" charset="0"/>
              </a:rPr>
              <a:t>만명</a:t>
            </a:r>
            <a:r>
              <a:rPr lang="en-US" altLang="ko-KR" sz="2400" b="1" kern="100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2400" b="1" kern="1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대비 </a:t>
            </a:r>
            <a:endParaRPr lang="en-US" altLang="ko-KR" sz="2400" b="1" kern="100" dirty="0" smtClean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ko-KR" altLang="en-US" sz="2400" b="1" kern="1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공급 </a:t>
            </a:r>
            <a:r>
              <a:rPr lang="en-US" altLang="ko-KR" sz="2400" b="1" kern="100" dirty="0">
                <a:solidFill>
                  <a:prstClr val="black"/>
                </a:solidFill>
                <a:cs typeface="Times New Roman" panose="02020603050405020304" pitchFamily="18" charset="0"/>
              </a:rPr>
              <a:t>30</a:t>
            </a:r>
            <a:r>
              <a:rPr lang="ko-KR" altLang="en-US" sz="2400" b="1" kern="100" dirty="0" err="1" smtClean="0">
                <a:solidFill>
                  <a:prstClr val="black"/>
                </a:solidFill>
                <a:cs typeface="Times New Roman" panose="02020603050405020304" pitchFamily="18" charset="0"/>
              </a:rPr>
              <a:t>만명으로심각한</a:t>
            </a:r>
            <a:r>
              <a:rPr lang="ko-KR" altLang="en-US" sz="2400" b="1" kern="1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2400" b="1" kern="100" dirty="0">
                <a:solidFill>
                  <a:prstClr val="black"/>
                </a:solidFill>
                <a:cs typeface="Times New Roman" panose="02020603050405020304" pitchFamily="18" charset="0"/>
              </a:rPr>
              <a:t>공급 부족 </a:t>
            </a:r>
            <a:r>
              <a:rPr lang="ko-KR" altLang="en-US" sz="2400" b="1" kern="1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현상 예측 </a:t>
            </a:r>
            <a:r>
              <a:rPr lang="en-US" altLang="ko-KR" b="1" kern="1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(</a:t>
            </a:r>
            <a:r>
              <a:rPr lang="ko-KR" altLang="en-US" b="1" kern="100" dirty="0" err="1">
                <a:solidFill>
                  <a:prstClr val="black"/>
                </a:solidFill>
                <a:cs typeface="Times New Roman" panose="02020603050405020304" pitchFamily="18" charset="0"/>
              </a:rPr>
              <a:t>맥킨지</a:t>
            </a:r>
            <a:r>
              <a:rPr lang="ko-KR" altLang="en-US" b="1" kern="100" dirty="0">
                <a:solidFill>
                  <a:prstClr val="black"/>
                </a:solidFill>
                <a:cs typeface="Times New Roman" panose="02020603050405020304" pitchFamily="18" charset="0"/>
              </a:rPr>
              <a:t> 보고서</a:t>
            </a:r>
            <a:r>
              <a:rPr lang="en-US" altLang="ko-KR" b="1" kern="100" dirty="0">
                <a:solidFill>
                  <a:prstClr val="black"/>
                </a:solidFill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68300" y="2777764"/>
            <a:ext cx="854347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ko-KR" altLang="en-US" sz="2400" b="1" kern="1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국내에서도 관련 분야 인력 수요 지속 </a:t>
            </a:r>
            <a:r>
              <a:rPr lang="ko-KR" altLang="en-US" sz="2400" b="1" kern="100" dirty="0" err="1" smtClean="0">
                <a:solidFill>
                  <a:prstClr val="black"/>
                </a:solidFill>
                <a:cs typeface="Times New Roman" panose="02020603050405020304" pitchFamily="18" charset="0"/>
              </a:rPr>
              <a:t>확대중</a:t>
            </a:r>
            <a:endParaRPr lang="en-US" altLang="ko-KR" b="1" kern="1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8300" y="3437620"/>
            <a:ext cx="8543471" cy="9079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ko-KR" sz="2400" b="1" kern="100" dirty="0" err="1">
                <a:solidFill>
                  <a:prstClr val="black"/>
                </a:solidFill>
                <a:cs typeface="Times New Roman" panose="02020603050405020304" pitchFamily="18" charset="0"/>
              </a:rPr>
              <a:t>IoT</a:t>
            </a:r>
            <a:r>
              <a:rPr lang="en-US" altLang="ko-KR" sz="2400" b="1" kern="100" dirty="0">
                <a:solidFill>
                  <a:prstClr val="black"/>
                </a:solidFill>
                <a:cs typeface="Times New Roman" panose="02020603050405020304" pitchFamily="18" charset="0"/>
              </a:rPr>
              <a:t>, Wearable Device </a:t>
            </a:r>
            <a:r>
              <a:rPr lang="ko-KR" altLang="en-US" sz="2400" b="1" kern="100" dirty="0">
                <a:solidFill>
                  <a:prstClr val="black"/>
                </a:solidFill>
                <a:cs typeface="Times New Roman" panose="02020603050405020304" pitchFamily="18" charset="0"/>
              </a:rPr>
              <a:t>등 새로운 </a:t>
            </a:r>
            <a:r>
              <a:rPr lang="en-US" altLang="ko-KR" sz="2400" b="1" kern="100" dirty="0">
                <a:solidFill>
                  <a:prstClr val="black"/>
                </a:solidFill>
                <a:cs typeface="Times New Roman" panose="02020603050405020304" pitchFamily="18" charset="0"/>
              </a:rPr>
              <a:t>IT </a:t>
            </a:r>
            <a:r>
              <a:rPr lang="ko-KR" altLang="en-US" sz="2400" b="1" kern="100" dirty="0">
                <a:solidFill>
                  <a:prstClr val="black"/>
                </a:solidFill>
                <a:cs typeface="Times New Roman" panose="02020603050405020304" pitchFamily="18" charset="0"/>
              </a:rPr>
              <a:t>기술의 출현과 함께</a:t>
            </a:r>
            <a:r>
              <a:rPr lang="en-US" altLang="ko-KR" sz="2400" b="1" kern="100" dirty="0">
                <a:solidFill>
                  <a:prstClr val="black"/>
                </a:solidFill>
                <a:cs typeface="Times New Roman" panose="02020603050405020304" pitchFamily="18" charset="0"/>
              </a:rPr>
              <a:t>,</a:t>
            </a:r>
          </a:p>
          <a:p>
            <a:pPr>
              <a:spcAft>
                <a:spcPts val="600"/>
              </a:spcAft>
            </a:pPr>
            <a:r>
              <a:rPr lang="ko-KR" altLang="en-US" sz="2400" b="1" kern="100" dirty="0" err="1" smtClean="0">
                <a:solidFill>
                  <a:prstClr val="black"/>
                </a:solidFill>
                <a:cs typeface="Times New Roman" panose="02020603050405020304" pitchFamily="18" charset="0"/>
              </a:rPr>
              <a:t>빅</a:t>
            </a:r>
            <a:r>
              <a:rPr lang="ko-KR" altLang="en-US" sz="2400" b="1" kern="1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 데이터 기술은 새로운 </a:t>
            </a:r>
            <a:r>
              <a:rPr lang="ko-KR" altLang="en-US" sz="2400" b="1" kern="100" dirty="0">
                <a:solidFill>
                  <a:prstClr val="black"/>
                </a:solidFill>
                <a:cs typeface="Times New Roman" panose="02020603050405020304" pitchFamily="18" charset="0"/>
              </a:rPr>
              <a:t>시대를 열 것</a:t>
            </a:r>
            <a:endParaRPr lang="en-US" altLang="ko-KR" sz="2400" b="1" kern="1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8685" y="4345561"/>
            <a:ext cx="86178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b="1" i="1" dirty="0">
                <a:solidFill>
                  <a:srgbClr val="404040"/>
                </a:solidFill>
                <a:latin typeface="Helvetica Neue"/>
              </a:rPr>
              <a:t>Source: Marco Annunziata: Welcome to the age of the industrial internet </a:t>
            </a:r>
            <a:r>
              <a:rPr lang="en-US" altLang="ko-KR" sz="1600" b="1" i="1" dirty="0" smtClean="0">
                <a:solidFill>
                  <a:srgbClr val="404040"/>
                </a:solidFill>
                <a:latin typeface="Helvetica Neue"/>
              </a:rPr>
              <a:t>(TED, 2013)</a:t>
            </a:r>
            <a:endParaRPr lang="en-US" altLang="ko-KR" sz="1600" b="1" i="1" dirty="0">
              <a:solidFill>
                <a:srgbClr val="404040"/>
              </a:solidFill>
              <a:effectLst/>
              <a:latin typeface="Helvetica Neue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47484" y="4905389"/>
            <a:ext cx="8059057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20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년후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여러분이 졸업할 때쯤</a:t>
            </a:r>
            <a:endParaRPr lang="en-US" altLang="ko-KR" sz="20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sz="40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세상은 생각보다 많이 변화할 것</a:t>
            </a:r>
            <a:endParaRPr lang="ko-KR" altLang="en-US" sz="6600" b="1" dirty="0">
              <a:solidFill>
                <a:srgbClr val="0000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elvetica" panose="020B0604020202030204" pitchFamily="34" charset="0"/>
              </a:rPr>
              <a:t>산업공학과의 준비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950358" y="1671633"/>
            <a:ext cx="623570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ko-KR" altLang="en-US" sz="2400" b="1" kern="1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우린 단순히 공과대학의 경영학과가 아님</a:t>
            </a:r>
            <a:endParaRPr lang="en-US" altLang="ko-KR" b="1" kern="1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6701" y="2542490"/>
            <a:ext cx="854347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ko-KR" altLang="en-US" sz="3200" b="1" kern="1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응용통계</a:t>
            </a:r>
            <a:r>
              <a:rPr lang="ko-KR" altLang="en-US" sz="2400" b="1" kern="1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학과보다  뛰어난 </a:t>
            </a:r>
            <a:r>
              <a:rPr lang="ko-KR" altLang="en-US" sz="3200" b="1" kern="1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통계 능력</a:t>
            </a:r>
            <a:endParaRPr lang="en-US" altLang="ko-KR" b="1" kern="100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6701" y="3258583"/>
            <a:ext cx="854347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600"/>
              </a:spcAft>
            </a:pPr>
            <a:r>
              <a:rPr lang="ko-KR" altLang="en-US" sz="3200" b="1" kern="100" dirty="0" err="1" smtClean="0">
                <a:solidFill>
                  <a:srgbClr val="0000CC"/>
                </a:solidFill>
                <a:cs typeface="Times New Roman" panose="02020603050405020304" pitchFamily="18" charset="0"/>
              </a:rPr>
              <a:t>소셜경</a:t>
            </a:r>
            <a:r>
              <a:rPr lang="ko-KR" altLang="en-US" sz="2400" b="1" kern="100" dirty="0" err="1" smtClean="0">
                <a:solidFill>
                  <a:prstClr val="black"/>
                </a:solidFill>
                <a:cs typeface="Times New Roman" panose="02020603050405020304" pitchFamily="18" charset="0"/>
              </a:rPr>
              <a:t>보다</a:t>
            </a:r>
            <a:r>
              <a:rPr lang="ko-KR" altLang="en-US" sz="2400" b="1" kern="1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  뛰어난 </a:t>
            </a:r>
            <a:r>
              <a:rPr lang="ko-KR" altLang="en-US" sz="3200" b="1" kern="1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프로그래밍 능력</a:t>
            </a:r>
            <a:endParaRPr lang="en-US" altLang="ko-KR" b="1" kern="100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6701" y="3974676"/>
            <a:ext cx="8891814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600"/>
              </a:spcAft>
            </a:pPr>
            <a:r>
              <a:rPr lang="ko-KR" altLang="en-US" sz="3200" b="1" kern="1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경영학과</a:t>
            </a:r>
            <a:r>
              <a:rPr lang="ko-KR" altLang="en-US" sz="2400" b="1" kern="1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보다  뛰어난 </a:t>
            </a:r>
            <a:r>
              <a:rPr lang="ko-KR" altLang="en-US" sz="3200" b="1" kern="100" dirty="0">
                <a:solidFill>
                  <a:srgbClr val="C00000"/>
                </a:solidFill>
                <a:cs typeface="Times New Roman" panose="02020603050405020304" pitchFamily="18" charset="0"/>
              </a:rPr>
              <a:t>비즈니스 마인드</a:t>
            </a:r>
            <a:r>
              <a:rPr lang="ko-KR" altLang="en-US" sz="2400" b="1" kern="100" dirty="0">
                <a:solidFill>
                  <a:prstClr val="black"/>
                </a:solidFill>
                <a:cs typeface="Times New Roman" panose="02020603050405020304" pitchFamily="18" charset="0"/>
              </a:rPr>
              <a:t>가</a:t>
            </a:r>
            <a:r>
              <a:rPr lang="ko-KR" altLang="en-US" sz="3200" b="1" kern="1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2000" b="1" kern="1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없으면</a:t>
            </a:r>
            <a:endParaRPr lang="en-US" altLang="ko-KR" b="1" kern="1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8300" y="4959711"/>
            <a:ext cx="770164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ko-KR" altLang="en-US" sz="24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그저 경쟁력 없는 이도 저도 아닌 학과가 되어버림 </a:t>
            </a:r>
            <a:endParaRPr lang="en-US" altLang="ko-KR" b="1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41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Tech Tree for Data Scientist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8300" y="2406253"/>
            <a:ext cx="1467975" cy="1620000"/>
          </a:xfrm>
          <a:prstGeom prst="rect">
            <a:avLst/>
          </a:prstGeom>
          <a:solidFill>
            <a:srgbClr val="2767C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spcAft>
                <a:spcPts val="600"/>
              </a:spcAft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 smtClean="0"/>
              <a:t>수학</a:t>
            </a:r>
            <a:endParaRPr lang="en-US" altLang="ko-KR" sz="2400" dirty="0" smtClean="0"/>
          </a:p>
          <a:p>
            <a:r>
              <a:rPr lang="ko-KR" altLang="en-US" sz="2400" dirty="0" smtClean="0"/>
              <a:t>통계학</a:t>
            </a:r>
            <a:endParaRPr lang="en-US" altLang="ko-KR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96773" y="4355915"/>
            <a:ext cx="1467975" cy="1620000"/>
          </a:xfrm>
          <a:prstGeom prst="rect">
            <a:avLst/>
          </a:prstGeom>
          <a:solidFill>
            <a:srgbClr val="2767C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spcAft>
                <a:spcPts val="600"/>
              </a:spcAft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Aft>
                <a:spcPts val="300"/>
              </a:spcAft>
            </a:pPr>
            <a:r>
              <a:rPr lang="ko-KR" altLang="en-US" sz="2400" dirty="0" smtClean="0"/>
              <a:t>컴퓨터</a:t>
            </a:r>
            <a:endParaRPr lang="en-US" altLang="ko-KR" sz="2400" dirty="0" smtClean="0"/>
          </a:p>
          <a:p>
            <a:pPr>
              <a:spcAft>
                <a:spcPts val="300"/>
              </a:spcAft>
            </a:pPr>
            <a:r>
              <a:rPr lang="ko-KR" altLang="en-US" sz="2400" dirty="0" smtClean="0"/>
              <a:t>공학</a:t>
            </a:r>
            <a:endParaRPr lang="en-US" altLang="ko-KR" sz="2400" dirty="0" smtClean="0"/>
          </a:p>
        </p:txBody>
      </p:sp>
      <p:grpSp>
        <p:nvGrpSpPr>
          <p:cNvPr id="27" name="그룹 26"/>
          <p:cNvGrpSpPr/>
          <p:nvPr/>
        </p:nvGrpSpPr>
        <p:grpSpPr>
          <a:xfrm>
            <a:off x="3602175" y="2673737"/>
            <a:ext cx="1641213" cy="1101667"/>
            <a:chOff x="3745453" y="1875497"/>
            <a:chExt cx="1641213" cy="1101667"/>
          </a:xfrm>
        </p:grpSpPr>
        <p:sp>
          <p:nvSpPr>
            <p:cNvPr id="16" name="직사각형 15"/>
            <p:cNvSpPr/>
            <p:nvPr/>
          </p:nvSpPr>
          <p:spPr>
            <a:xfrm>
              <a:off x="3766666" y="1875497"/>
              <a:ext cx="1620000" cy="504000"/>
            </a:xfrm>
            <a:prstGeom prst="rect">
              <a:avLst/>
            </a:prstGeom>
            <a:solidFill>
              <a:srgbClr val="669C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응용확률모형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745453" y="2473164"/>
              <a:ext cx="1620000" cy="504000"/>
            </a:xfrm>
            <a:prstGeom prst="rect">
              <a:avLst/>
            </a:prstGeom>
            <a:solidFill>
              <a:srgbClr val="669C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회귀분석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969148" y="4355915"/>
            <a:ext cx="1620000" cy="504000"/>
          </a:xfrm>
          <a:prstGeom prst="rect">
            <a:avLst/>
          </a:prstGeom>
          <a:solidFill>
            <a:srgbClr val="6791B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자료 구조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69148" y="4913915"/>
            <a:ext cx="1620000" cy="504000"/>
          </a:xfrm>
          <a:prstGeom prst="rect">
            <a:avLst/>
          </a:prstGeom>
          <a:solidFill>
            <a:srgbClr val="6791B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Database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969148" y="5471915"/>
            <a:ext cx="1620000" cy="504000"/>
          </a:xfrm>
          <a:prstGeom prst="rect">
            <a:avLst/>
          </a:prstGeom>
          <a:solidFill>
            <a:srgbClr val="6791B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OOP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(JAVA)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665075" y="4355915"/>
            <a:ext cx="1620000" cy="504000"/>
          </a:xfrm>
          <a:prstGeom prst="rect">
            <a:avLst/>
          </a:prstGeom>
          <a:solidFill>
            <a:srgbClr val="6791B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알고리즘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65075" y="5154404"/>
            <a:ext cx="1620000" cy="504000"/>
          </a:xfrm>
          <a:prstGeom prst="rect">
            <a:avLst/>
          </a:prstGeom>
          <a:solidFill>
            <a:srgbClr val="6791B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20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16339" y="4859915"/>
            <a:ext cx="1620000" cy="504000"/>
          </a:xfrm>
          <a:prstGeom prst="rect">
            <a:avLst/>
          </a:prstGeom>
          <a:solidFill>
            <a:srgbClr val="6791B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분산컴퓨팅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85402" y="2423818"/>
            <a:ext cx="1715817" cy="3448683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하둡기반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빅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316339" y="2673737"/>
            <a:ext cx="1620000" cy="1101667"/>
            <a:chOff x="5475988" y="1904482"/>
            <a:chExt cx="1620000" cy="1101667"/>
          </a:xfrm>
        </p:grpSpPr>
        <p:sp>
          <p:nvSpPr>
            <p:cNvPr id="18" name="직사각형 17"/>
            <p:cNvSpPr/>
            <p:nvPr/>
          </p:nvSpPr>
          <p:spPr>
            <a:xfrm>
              <a:off x="5475988" y="2502149"/>
              <a:ext cx="1620000" cy="504000"/>
            </a:xfrm>
            <a:prstGeom prst="rect">
              <a:avLst/>
            </a:prstGeom>
            <a:solidFill>
              <a:srgbClr val="669C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데이터마이닝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475988" y="1904482"/>
              <a:ext cx="1620000" cy="504000"/>
            </a:xfrm>
            <a:prstGeom prst="rect">
              <a:avLst/>
            </a:prstGeom>
            <a:solidFill>
              <a:srgbClr val="669C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머신러닝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909225" y="2423818"/>
            <a:ext cx="1620000" cy="1601505"/>
            <a:chOff x="1969148" y="1654563"/>
            <a:chExt cx="1620000" cy="1601505"/>
          </a:xfrm>
        </p:grpSpPr>
        <p:sp>
          <p:nvSpPr>
            <p:cNvPr id="14" name="직사각형 13"/>
            <p:cNvSpPr/>
            <p:nvPr/>
          </p:nvSpPr>
          <p:spPr>
            <a:xfrm>
              <a:off x="1969148" y="1654563"/>
              <a:ext cx="1620000" cy="504000"/>
            </a:xfrm>
            <a:prstGeom prst="rect">
              <a:avLst/>
            </a:prstGeom>
            <a:solidFill>
              <a:srgbClr val="669C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기초 통계학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969148" y="2752068"/>
              <a:ext cx="1620000" cy="504000"/>
            </a:xfrm>
            <a:prstGeom prst="rect">
              <a:avLst/>
            </a:prstGeom>
            <a:solidFill>
              <a:srgbClr val="669C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선형대수학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969148" y="2203316"/>
              <a:ext cx="1620000" cy="504000"/>
            </a:xfrm>
            <a:prstGeom prst="rect">
              <a:avLst/>
            </a:prstGeom>
            <a:solidFill>
              <a:srgbClr val="669C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확률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368300" y="1370307"/>
            <a:ext cx="8394700" cy="9079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ko-KR" altLang="en-US" sz="2400" b="1" kern="1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산업공학 전공과 함께 다양한 </a:t>
            </a:r>
            <a:r>
              <a:rPr lang="ko-KR" altLang="en-US" sz="2400" b="1" kern="100" dirty="0" err="1" smtClean="0">
                <a:solidFill>
                  <a:prstClr val="black"/>
                </a:solidFill>
                <a:cs typeface="Times New Roman" panose="02020603050405020304" pitchFamily="18" charset="0"/>
              </a:rPr>
              <a:t>타전공</a:t>
            </a:r>
            <a:r>
              <a:rPr lang="ko-KR" altLang="en-US" sz="2400" b="1" kern="1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 과목 공부</a:t>
            </a:r>
            <a:endParaRPr lang="en-US" altLang="ko-KR" sz="2400" b="1" kern="1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ko-KR" altLang="en-US" sz="2400" b="1" kern="1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프로그래밍과 통계는 가장 기초적인 출발점</a:t>
            </a:r>
            <a:endParaRPr lang="en-US" altLang="ko-KR" sz="2400" b="1" kern="1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45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93591" y="2035861"/>
            <a:ext cx="8085631" cy="2742616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ko-KR" altLang="en-US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프로그래밍의 시작</a:t>
            </a:r>
            <a:endParaRPr lang="en-US" altLang="ko-KR" sz="4800" b="1" spc="-50" dirty="0" smtClean="0">
              <a:latin typeface="Garamond" panose="02020404030301010803" pitchFamily="18" charset="0"/>
              <a:ea typeface="나눔고딕" pitchFamily="50" charset="-127"/>
            </a:endParaRPr>
          </a:p>
          <a:p>
            <a:pPr algn="ctr">
              <a:spcAft>
                <a:spcPts val="1200"/>
              </a:spcAft>
            </a:pPr>
            <a:r>
              <a:rPr lang="ko-KR" altLang="en-US" sz="4800" b="1" spc="-50" dirty="0" err="1" smtClean="0">
                <a:latin typeface="Garamond" panose="02020404030301010803" pitchFamily="18" charset="0"/>
                <a:ea typeface="나눔고딕" pitchFamily="50" charset="-127"/>
              </a:rPr>
              <a:t>파이썬</a:t>
            </a:r>
            <a:r>
              <a:rPr lang="ko-KR" altLang="en-US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 </a:t>
            </a:r>
            <a:r>
              <a:rPr lang="en-US" altLang="ko-KR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(Python)</a:t>
            </a:r>
            <a:endParaRPr lang="en-US" altLang="ko-KR" sz="4800" b="1" spc="-50" dirty="0">
              <a:latin typeface="Garamond" panose="02020404030301010803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618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Helvetica" panose="020B0604020202030204" pitchFamily="34" charset="0"/>
              </a:rPr>
              <a:t>파이썬</a:t>
            </a:r>
            <a:r>
              <a:rPr lang="ko-KR" altLang="en-US" dirty="0" smtClean="0">
                <a:latin typeface="Helvetica" panose="020B0604020202030204" pitchFamily="34" charset="0"/>
              </a:rPr>
              <a:t> </a:t>
            </a:r>
            <a:r>
              <a:rPr lang="en-US" altLang="ko-KR" dirty="0" smtClean="0">
                <a:latin typeface="Helvetica" panose="020B0604020202030204" pitchFamily="34" charset="0"/>
              </a:rPr>
              <a:t>(Python) </a:t>
            </a:r>
            <a:r>
              <a:rPr lang="ko-KR" altLang="en-US" dirty="0" smtClean="0">
                <a:latin typeface="Helvetica" panose="020B0604020202030204" pitchFamily="34" charset="0"/>
              </a:rPr>
              <a:t>이란</a:t>
            </a:r>
            <a:r>
              <a:rPr lang="en-US" altLang="ko-KR" dirty="0" smtClean="0">
                <a:latin typeface="Helvetica" panose="020B0604020202030204" pitchFamily="34" charset="0"/>
              </a:rPr>
              <a:t>?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51958" y="1639706"/>
            <a:ext cx="68162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- 1991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귀도 반 </a:t>
            </a: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로섬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Gudi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Van </a:t>
            </a:r>
            <a:r>
              <a:rPr lang="en-US" altLang="ko-KR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Rossum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발표 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플랫폼 독립적인 인터프리터 언어며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>
              <a:spcAft>
                <a:spcPts val="1200"/>
              </a:spcAft>
            </a:pP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객체 지향적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동적 타이핑 언어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처음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언어로 구현되었음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290" name="Picture 2" descr="http://upload.wikimedia.org/wikipedia/commons/thumb/6/66/Guido_van_Rossum_OSCON_2006.jpg/225px-Guido_van_Rossum_OSCON_20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63" y="1625193"/>
            <a:ext cx="1304624" cy="195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68300" y="3676470"/>
            <a:ext cx="1570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err="1"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Gudi</a:t>
            </a:r>
            <a:r>
              <a:rPr lang="en-US" altLang="ko-KR" sz="1400" b="1" dirty="0"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Van </a:t>
            </a:r>
            <a:r>
              <a:rPr lang="en-US" altLang="ko-KR" sz="1400" b="1" dirty="0" err="1"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Rossum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501363" y="4238172"/>
            <a:ext cx="8261637" cy="1949268"/>
          </a:xfrm>
          <a:prstGeom prst="roundRect">
            <a:avLst>
              <a:gd name="adj" fmla="val 7796"/>
            </a:avLst>
          </a:prstGeom>
          <a:solidFill>
            <a:srgbClr val="08456E">
              <a:alpha val="34902"/>
            </a:srgbClr>
          </a:solidFill>
          <a:ln>
            <a:solidFill>
              <a:srgbClr val="063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96001" y="3998761"/>
            <a:ext cx="2452914" cy="442610"/>
          </a:xfrm>
          <a:prstGeom prst="rect">
            <a:avLst/>
          </a:prstGeom>
          <a:solidFill>
            <a:srgbClr val="08456E"/>
          </a:solidFill>
          <a:ln>
            <a:solidFill>
              <a:srgbClr val="063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알아두면 좋은 이야기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73101" y="4441371"/>
            <a:ext cx="808989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귀도 반 </a:t>
            </a:r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로섬은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1989</a:t>
            </a:r>
            <a:r>
              <a:rPr lang="ko-KR" altLang="en-US" sz="16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크리스마스에 할 </a:t>
            </a:r>
            <a:r>
              <a:rPr lang="ko-KR" altLang="en-US" sz="1600" b="1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일이 딱히없어 </a:t>
            </a:r>
            <a:r>
              <a:rPr lang="ko-KR" altLang="en-US" sz="1600" b="1" dirty="0" err="1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파이썬을</a:t>
            </a:r>
            <a:r>
              <a:rPr lang="ko-KR" altLang="en-US" sz="16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개발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하였다고 함</a:t>
            </a:r>
            <a:endParaRPr lang="en-US" altLang="ko-KR" sz="1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“</a:t>
            </a:r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파이썬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이라는 이름은 </a:t>
            </a:r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코메디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프로그램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“Monty Python’s Flying Circus”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유래</a:t>
            </a:r>
            <a:endParaRPr lang="en-US" altLang="ko-KR" sz="1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파이썬의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원래 의미는 그리스 신화에 나오는 거대한 뱀</a:t>
            </a:r>
            <a:endParaRPr lang="en-US" altLang="ko-KR" sz="1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귀도는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구글에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근무했고 현재 </a:t>
            </a:r>
            <a:r>
              <a:rPr lang="en-US" altLang="ko-KR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DropBox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근무 중</a:t>
            </a:r>
            <a:endParaRPr lang="en-US" altLang="ko-KR" sz="1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b="1" dirty="0" err="1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귀도는</a:t>
            </a:r>
            <a:r>
              <a:rPr lang="ko-KR" altLang="en-US" sz="16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 err="1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파이썬</a:t>
            </a:r>
            <a:r>
              <a:rPr lang="ko-KR" altLang="en-US" sz="16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개발자를 찾는 </a:t>
            </a:r>
            <a:r>
              <a:rPr lang="ko-KR" altLang="en-US" sz="1600" b="1" dirty="0" err="1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헤드헌터로</a:t>
            </a:r>
            <a:r>
              <a:rPr lang="ko-KR" altLang="en-US" sz="16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부터 취업 제안 메일을 받은 적이 있음</a:t>
            </a:r>
            <a:endParaRPr lang="ko-KR" altLang="en-US" sz="1600" b="1" dirty="0">
              <a:solidFill>
                <a:srgbClr val="0000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53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Helvetica" panose="020B0604020202030204" pitchFamily="34" charset="0"/>
              </a:rPr>
              <a:t>파이썬</a:t>
            </a:r>
            <a:r>
              <a:rPr lang="ko-KR" altLang="en-US" dirty="0" smtClean="0">
                <a:latin typeface="Helvetica" panose="020B0604020202030204" pitchFamily="34" charset="0"/>
              </a:rPr>
              <a:t> </a:t>
            </a:r>
            <a:r>
              <a:rPr lang="en-US" altLang="ko-KR" dirty="0" smtClean="0">
                <a:latin typeface="Helvetica" panose="020B0604020202030204" pitchFamily="34" charset="0"/>
              </a:rPr>
              <a:t>(Python)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pic>
        <p:nvPicPr>
          <p:cNvPr id="16386" name="Picture 2" descr="https://encrypted-tbn0.gstatic.com/images?q=tbn:ANd9GcQTMvyKFr63YedcHUOCybBD1Q8e-1d5aEn4UMLpdfRwiAIQKiwb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20" y="1533754"/>
            <a:ext cx="3225596" cy="215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://1.bp.blogspot.com/-YmoL4T1YV5g/Tr6S2T439eI/AAAAAAAACFI/WwFO8_sWtgA/s1600/Ball-Python-photos%2B%25288%25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21" y="1533753"/>
            <a:ext cx="3071999" cy="215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://itekblog.com/wp-content/uploads/2012/08/python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45" y="3974602"/>
            <a:ext cx="2125345" cy="209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109359" y="4530663"/>
            <a:ext cx="445552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파이썬의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로고 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200"/>
              </a:spcAft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두 마리의 뱀이 겹쳐 있는 모습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580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Helvetica" panose="020B0604020202030204" pitchFamily="34" charset="0"/>
              </a:rPr>
              <a:t>파이썬의</a:t>
            </a:r>
            <a:r>
              <a:rPr lang="ko-KR" altLang="en-US" dirty="0" smtClean="0">
                <a:latin typeface="Helvetica" panose="020B0604020202030204" pitchFamily="34" charset="0"/>
              </a:rPr>
              <a:t> 특징 </a:t>
            </a:r>
            <a:r>
              <a:rPr lang="en-US" altLang="ko-KR" dirty="0" smtClean="0">
                <a:latin typeface="Helvetica" panose="020B0604020202030204" pitchFamily="34" charset="0"/>
              </a:rPr>
              <a:t>- </a:t>
            </a:r>
            <a:r>
              <a:rPr lang="ko-KR" altLang="en-US" dirty="0" smtClean="0">
                <a:latin typeface="Helvetica" panose="020B0604020202030204" pitchFamily="34" charset="0"/>
              </a:rPr>
              <a:t>① 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8300" y="1639706"/>
            <a:ext cx="8394700" cy="4298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000"/>
              </a:spcAft>
            </a:pPr>
            <a:r>
              <a:rPr lang="ko-KR" altLang="en-US" sz="8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플랫폼</a:t>
            </a:r>
            <a:r>
              <a:rPr lang="en-US" altLang="ko-KR" sz="8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(?)</a:t>
            </a:r>
          </a:p>
          <a:p>
            <a:pPr algn="ctr">
              <a:spcAft>
                <a:spcPts val="2000"/>
              </a:spcAft>
            </a:pPr>
            <a:r>
              <a:rPr lang="ko-KR" altLang="en-US" sz="8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독립적인</a:t>
            </a:r>
            <a:r>
              <a:rPr lang="en-US" altLang="ko-KR" sz="8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(?)</a:t>
            </a:r>
          </a:p>
          <a:p>
            <a:pPr algn="ctr">
              <a:spcAft>
                <a:spcPts val="2000"/>
              </a:spcAft>
            </a:pPr>
            <a:r>
              <a:rPr lang="ko-KR" altLang="en-US" sz="8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인터프리터</a:t>
            </a:r>
            <a:r>
              <a:rPr lang="en-US" altLang="ko-KR" sz="8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(?) </a:t>
            </a:r>
            <a:r>
              <a:rPr lang="ko-KR" altLang="en-US" sz="4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언어</a:t>
            </a:r>
            <a:endParaRPr lang="ko-KR" altLang="en-US" sz="8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88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Helvetica" panose="020B0604020202030204" pitchFamily="34" charset="0"/>
              </a:rPr>
              <a:t>파이썬의</a:t>
            </a:r>
            <a:r>
              <a:rPr lang="ko-KR" altLang="en-US" dirty="0" smtClean="0">
                <a:latin typeface="Helvetica" panose="020B0604020202030204" pitchFamily="34" charset="0"/>
              </a:rPr>
              <a:t> 특징 </a:t>
            </a:r>
            <a:r>
              <a:rPr lang="en-US" altLang="ko-KR" dirty="0" smtClean="0">
                <a:latin typeface="Helvetica" panose="020B0604020202030204" pitchFamily="34" charset="0"/>
              </a:rPr>
              <a:t>- </a:t>
            </a:r>
            <a:r>
              <a:rPr lang="ko-KR" altLang="en-US" dirty="0" smtClean="0">
                <a:latin typeface="Helvetica" panose="020B0604020202030204" pitchFamily="34" charset="0"/>
              </a:rPr>
              <a:t>① 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1639706"/>
            <a:ext cx="8499929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플랫폼 </a:t>
            </a:r>
            <a:r>
              <a:rPr lang="en-US" altLang="ko-KR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OS</a:t>
            </a:r>
          </a:p>
          <a:p>
            <a:pPr>
              <a:spcAft>
                <a:spcPts val="600"/>
              </a:spcAft>
            </a:pP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윈도우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리눅스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맥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OS, iOS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 프로그램이 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실행되는 운영 체제를 플랫폼이라고 함 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8300" y="3354490"/>
            <a:ext cx="8499929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독립적인 </a:t>
            </a:r>
            <a:r>
              <a:rPr lang="en-US" altLang="ko-KR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관계없는</a:t>
            </a:r>
            <a:r>
              <a:rPr lang="en-US" altLang="ko-KR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상관없는</a:t>
            </a:r>
            <a:endParaRPr lang="en-US" altLang="ko-KR" sz="2800" b="1" dirty="0" smtClean="0">
              <a:solidFill>
                <a:srgbClr val="0000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OS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상관없이 한번 프로그램을 작성하면 사용가능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8300" y="4622998"/>
            <a:ext cx="8499929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인터프리터 </a:t>
            </a:r>
            <a:r>
              <a:rPr lang="en-US" altLang="ko-KR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sz="2800" b="1" dirty="0" err="1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통역기를</a:t>
            </a:r>
            <a:r>
              <a:rPr lang="ko-KR" altLang="en-US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사용하는 언어</a:t>
            </a:r>
            <a:r>
              <a:rPr lang="en-US" altLang="ko-KR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</a:p>
          <a:p>
            <a:pPr>
              <a:spcAft>
                <a:spcPts val="600"/>
              </a:spcAft>
            </a:pP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소스코드를 바로 실행할 수 있게 지원하는 프로그램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행 방법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3700" y="5698748"/>
            <a:ext cx="84745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1200"/>
              </a:spcAft>
            </a:pPr>
            <a:r>
              <a:rPr lang="ko-KR" altLang="en-US" sz="2400" b="1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뭔말인지</a:t>
            </a:r>
            <a:r>
              <a:rPr lang="ko-KR" altLang="en-US" sz="24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모르면 넘어가자</a:t>
            </a:r>
            <a:r>
              <a:rPr lang="en-US" altLang="ko-KR" sz="24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4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괜찮다</a:t>
            </a:r>
            <a:r>
              <a:rPr lang="en-US" altLang="ko-KR" sz="24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84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7796" y="1516728"/>
            <a:ext cx="8394700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3000"/>
              </a:spcAft>
            </a:pPr>
            <a:r>
              <a:rPr lang="ko-KR" altLang="en-US" sz="4000" b="1" dirty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컴퓨터 프로그래밍은 </a:t>
            </a:r>
            <a:endParaRPr lang="en-US" altLang="ko-KR" sz="4000" b="1" dirty="0" smtClean="0">
              <a:ln w="38100">
                <a:solidFill>
                  <a:srgbClr val="0D0D0D">
                    <a:alpha val="42000"/>
                  </a:srgbClr>
                </a:solidFill>
              </a:ln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Aft>
                <a:spcPts val="3000"/>
              </a:spcAft>
            </a:pPr>
            <a:r>
              <a:rPr lang="ko-KR" altLang="en-US" sz="40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컴퓨터가 인간이 원하는 </a:t>
            </a:r>
            <a:r>
              <a:rPr lang="ko-KR" altLang="en-US" sz="4000" b="1" dirty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일을 하도록 </a:t>
            </a:r>
            <a:endParaRPr lang="en-US" altLang="ko-KR" sz="4000" b="1" dirty="0" smtClean="0">
              <a:ln w="38100">
                <a:solidFill>
                  <a:srgbClr val="0D0D0D">
                    <a:alpha val="42000"/>
                  </a:srgbClr>
                </a:solidFill>
              </a:ln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Aft>
                <a:spcPts val="3000"/>
              </a:spcAft>
            </a:pPr>
            <a:r>
              <a:rPr lang="ko-KR" altLang="en-US" sz="40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컴퓨터가 이해하는 언어로 </a:t>
            </a:r>
            <a:endParaRPr lang="en-US" altLang="ko-KR" sz="4000" b="1" dirty="0" smtClean="0">
              <a:ln w="38100">
                <a:solidFill>
                  <a:srgbClr val="0D0D0D">
                    <a:alpha val="42000"/>
                  </a:srgbClr>
                </a:solidFill>
              </a:ln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Aft>
                <a:spcPts val="3000"/>
              </a:spcAft>
            </a:pPr>
            <a:r>
              <a:rPr lang="ko-KR" altLang="en-US" sz="40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명령하는 </a:t>
            </a:r>
            <a:r>
              <a:rPr lang="ko-KR" altLang="en-US" sz="4000" b="1" dirty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</a:t>
            </a:r>
          </a:p>
        </p:txBody>
      </p:sp>
    </p:spTree>
    <p:extLst>
      <p:ext uri="{BB962C8B-B14F-4D97-AF65-F5344CB8AC3E}">
        <p14:creationId xmlns:p14="http://schemas.microsoft.com/office/powerpoint/2010/main" val="126631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컴파일러 </a:t>
            </a:r>
            <a:r>
              <a:rPr lang="en-US" altLang="ko-KR" dirty="0" smtClean="0">
                <a:latin typeface="Helvetica" panose="020B0604020202030204" pitchFamily="34" charset="0"/>
              </a:rPr>
              <a:t>vs </a:t>
            </a:r>
            <a:r>
              <a:rPr lang="ko-KR" altLang="en-US" dirty="0" smtClean="0">
                <a:latin typeface="Helvetica" panose="020B0604020202030204" pitchFamily="34" charset="0"/>
              </a:rPr>
              <a:t>인터프리터</a:t>
            </a:r>
            <a:r>
              <a:rPr lang="en-US" altLang="ko-KR" dirty="0" smtClean="0">
                <a:latin typeface="Helvetica" panose="020B0604020202030204" pitchFamily="34" charset="0"/>
              </a:rPr>
              <a:t>]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34482" y="1562778"/>
            <a:ext cx="3423290" cy="744993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컴파일러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188042" y="1562778"/>
            <a:ext cx="3423290" cy="744993"/>
          </a:xfrm>
          <a:prstGeom prst="roundRect">
            <a:avLst>
              <a:gd name="adj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인터프리터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298120"/>
              </p:ext>
            </p:extLst>
          </p:nvPr>
        </p:nvGraphicFramePr>
        <p:xfrm>
          <a:off x="534482" y="2452911"/>
          <a:ext cx="8076850" cy="317863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442432"/>
                <a:gridCol w="1233715"/>
                <a:gridCol w="3400703"/>
              </a:tblGrid>
              <a:tr h="10595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소스코드를 기계어로 먼저 번역하고</a:t>
                      </a:r>
                      <a:endParaRPr lang="en-US" altLang="ko-KR" sz="1800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플랫폼에 최적화되어 </a:t>
                      </a:r>
                      <a:endParaRPr lang="en-US" altLang="ko-K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프로그램을 실행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작동방식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별도의 번역과정 없이</a:t>
                      </a:r>
                      <a:endParaRPr lang="en-US" altLang="ko-KR" sz="1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fontAlgn="ctr"/>
                      <a:r>
                        <a:rPr lang="ko-KR" altLang="en-US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소스코드를 </a:t>
                      </a:r>
                      <a:r>
                        <a:rPr lang="ko-KR" altLang="en-US" sz="18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한줄</a:t>
                      </a:r>
                      <a:r>
                        <a:rPr lang="ko-KR" altLang="en-US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한줄</a:t>
                      </a:r>
                      <a:r>
                        <a:rPr lang="ko-KR" altLang="en-US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분석하여</a:t>
                      </a:r>
                      <a:endParaRPr lang="en-US" altLang="ko-KR" sz="1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fontAlgn="ctr"/>
                      <a:r>
                        <a:rPr lang="ko-KR" altLang="en-US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컴퓨터가 처리할 수 있도록 함</a:t>
                      </a:r>
                      <a:endParaRPr lang="ko-KR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95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실행속도가 빠름</a:t>
                      </a:r>
                      <a:endParaRPr lang="en-US" altLang="ko-KR" sz="1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fontAlgn="ctr"/>
                      <a:r>
                        <a:rPr lang="ko-KR" altLang="en-US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한번의 많은 기억장소 필요</a:t>
                      </a:r>
                      <a:endParaRPr lang="ko-KR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장점</a:t>
                      </a:r>
                      <a:endParaRPr lang="en-US" altLang="ko-KR" sz="1800" b="1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단점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간단히 작성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메모리가 적게 필요</a:t>
                      </a:r>
                      <a:endParaRPr lang="en-US" altLang="ko-KR" sz="1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fontAlgn="ctr"/>
                      <a:r>
                        <a:rPr lang="ko-KR" altLang="en-US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실행속도가 느림</a:t>
                      </a:r>
                      <a:endParaRPr lang="en-US" altLang="ko-KR" sz="1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95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C, </a:t>
                      </a:r>
                      <a:r>
                        <a:rPr lang="ko-KR" altLang="en-US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자바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C++, C#</a:t>
                      </a:r>
                      <a:endParaRPr lang="ko-KR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 언어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파이썬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스칼라</a:t>
                      </a:r>
                      <a:endParaRPr lang="ko-KR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440870" y="5742895"/>
            <a:ext cx="87031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인터프리터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언어도 실행속도를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올리기 위해 사용자가 모르게 </a:t>
            </a:r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컴파일한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다음 </a:t>
            </a:r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번역없이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실행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69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화살표 연결선 40"/>
          <p:cNvCxnSpPr>
            <a:stCxn id="11" idx="3"/>
            <a:endCxn id="40" idx="1"/>
          </p:cNvCxnSpPr>
          <p:nvPr/>
        </p:nvCxnSpPr>
        <p:spPr>
          <a:xfrm flipV="1">
            <a:off x="5584190" y="3745151"/>
            <a:ext cx="1746250" cy="1283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프로그램 언어의 동작 과정</a:t>
            </a:r>
            <a:r>
              <a:rPr lang="en-US" altLang="ko-KR" dirty="0" smtClean="0">
                <a:latin typeface="Helvetica" panose="020B0604020202030204" pitchFamily="34" charset="0"/>
              </a:rPr>
              <a:t>]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93700" y="2705100"/>
            <a:ext cx="1965960" cy="1859280"/>
            <a:chOff x="368300" y="2849880"/>
            <a:chExt cx="1965960" cy="1859280"/>
          </a:xfrm>
        </p:grpSpPr>
        <p:sp>
          <p:nvSpPr>
            <p:cNvPr id="3" name="직사각형 2"/>
            <p:cNvSpPr/>
            <p:nvPr/>
          </p:nvSpPr>
          <p:spPr>
            <a:xfrm>
              <a:off x="368300" y="3154680"/>
              <a:ext cx="1965960" cy="15544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A = 3</a:t>
              </a:r>
            </a:p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B = 4</a:t>
              </a:r>
            </a:p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Write (a * b)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90220" y="2849880"/>
              <a:ext cx="1722120" cy="5486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ysClr val="windowText" lastClr="000000"/>
                  </a:solidFill>
                </a:rPr>
                <a:t>Source Code</a:t>
              </a:r>
              <a:endParaRPr lang="ko-KR" alt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2665730" y="2164239"/>
            <a:ext cx="1965960" cy="59436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Compiler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79190" y="4731702"/>
            <a:ext cx="1905000" cy="59436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Interpreter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화살표 연결선 5"/>
          <p:cNvCxnSpPr>
            <a:stCxn id="3" idx="3"/>
            <a:endCxn id="4" idx="1"/>
          </p:cNvCxnSpPr>
          <p:nvPr/>
        </p:nvCxnSpPr>
        <p:spPr>
          <a:xfrm flipV="1">
            <a:off x="2359660" y="2461419"/>
            <a:ext cx="306070" cy="1325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3" idx="3"/>
            <a:endCxn id="11" idx="1"/>
          </p:cNvCxnSpPr>
          <p:nvPr/>
        </p:nvCxnSpPr>
        <p:spPr>
          <a:xfrm>
            <a:off x="2359660" y="3787140"/>
            <a:ext cx="1319530" cy="1241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65730" y="2758599"/>
            <a:ext cx="1965960" cy="15544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MOV A=3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MOV B=4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LOD A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LOD B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STO 1,TEMP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937760" y="2164239"/>
            <a:ext cx="1965960" cy="59436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Assembler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37760" y="2758599"/>
            <a:ext cx="1965960" cy="15544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10000101010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10001001010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10101010100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10101010101</a:t>
            </a:r>
          </a:p>
        </p:txBody>
      </p:sp>
      <p:cxnSp>
        <p:nvCxnSpPr>
          <p:cNvPr id="36" name="직선 화살표 연결선 35"/>
          <p:cNvCxnSpPr>
            <a:stCxn id="18" idx="3"/>
            <a:endCxn id="31" idx="1"/>
          </p:cNvCxnSpPr>
          <p:nvPr/>
        </p:nvCxnSpPr>
        <p:spPr>
          <a:xfrm flipV="1">
            <a:off x="4631690" y="2461419"/>
            <a:ext cx="306070" cy="107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440870" y="5551303"/>
            <a:ext cx="8703130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파이썬은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처음에 컴파일러 언어인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작성되었다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당연히 </a:t>
            </a:r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실행시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Assembler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같은 기계어 변환 과정을 거친다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330440" y="2164239"/>
            <a:ext cx="1595167" cy="3161823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CPU</a:t>
            </a:r>
          </a:p>
        </p:txBody>
      </p:sp>
      <p:cxnSp>
        <p:nvCxnSpPr>
          <p:cNvPr id="44" name="직선 화살표 연결선 43"/>
          <p:cNvCxnSpPr>
            <a:stCxn id="32" idx="3"/>
            <a:endCxn id="40" idx="1"/>
          </p:cNvCxnSpPr>
          <p:nvPr/>
        </p:nvCxnSpPr>
        <p:spPr>
          <a:xfrm>
            <a:off x="6903720" y="3535839"/>
            <a:ext cx="426720" cy="209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393700" y="1517786"/>
            <a:ext cx="84745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사람이 알 수 있는 고급언어를 기계가 </a:t>
            </a: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알수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있는 저급언어로 변환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31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Helvetica" panose="020B0604020202030204" pitchFamily="34" charset="0"/>
              </a:rPr>
              <a:t>파이썬의</a:t>
            </a:r>
            <a:r>
              <a:rPr lang="ko-KR" altLang="en-US" dirty="0" smtClean="0">
                <a:latin typeface="Helvetica" panose="020B0604020202030204" pitchFamily="34" charset="0"/>
              </a:rPr>
              <a:t> 특징 </a:t>
            </a:r>
            <a:r>
              <a:rPr lang="en-US" altLang="ko-KR" dirty="0" smtClean="0">
                <a:latin typeface="Helvetica" panose="020B0604020202030204" pitchFamily="34" charset="0"/>
              </a:rPr>
              <a:t>- </a:t>
            </a:r>
            <a:r>
              <a:rPr lang="ko-KR" altLang="en-US" dirty="0" smtClean="0">
                <a:latin typeface="Helvetica" panose="020B0604020202030204" pitchFamily="34" charset="0"/>
              </a:rPr>
              <a:t>② 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8300" y="2112146"/>
            <a:ext cx="8394700" cy="281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000"/>
              </a:spcAft>
            </a:pPr>
            <a:r>
              <a:rPr lang="ko-KR" altLang="en-US" sz="8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객체 지향적</a:t>
            </a:r>
            <a:r>
              <a:rPr lang="en-US" altLang="ko-KR" sz="8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(?)</a:t>
            </a:r>
          </a:p>
          <a:p>
            <a:pPr algn="ctr">
              <a:spcAft>
                <a:spcPts val="2000"/>
              </a:spcAft>
            </a:pPr>
            <a:r>
              <a:rPr lang="ko-KR" altLang="en-US" sz="8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동적</a:t>
            </a:r>
            <a:r>
              <a:rPr lang="en-US" altLang="ko-KR" sz="8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(?) </a:t>
            </a:r>
            <a:r>
              <a:rPr lang="ko-KR" altLang="en-US" sz="8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타이핑</a:t>
            </a:r>
            <a:r>
              <a:rPr lang="en-US" altLang="ko-KR" sz="8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언어</a:t>
            </a:r>
            <a:endParaRPr lang="ko-KR" altLang="en-US" sz="8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45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Helvetica" panose="020B0604020202030204" pitchFamily="34" charset="0"/>
              </a:rPr>
              <a:t>파이썬의</a:t>
            </a:r>
            <a:r>
              <a:rPr lang="ko-KR" altLang="en-US" dirty="0" smtClean="0">
                <a:latin typeface="Helvetica" panose="020B0604020202030204" pitchFamily="34" charset="0"/>
              </a:rPr>
              <a:t> 특징 </a:t>
            </a:r>
            <a:r>
              <a:rPr lang="en-US" altLang="ko-KR" dirty="0" smtClean="0">
                <a:latin typeface="Helvetica" panose="020B0604020202030204" pitchFamily="34" charset="0"/>
              </a:rPr>
              <a:t>- </a:t>
            </a:r>
            <a:r>
              <a:rPr lang="ko-KR" altLang="en-US" dirty="0" smtClean="0">
                <a:latin typeface="Helvetica" panose="020B0604020202030204" pitchFamily="34" charset="0"/>
              </a:rPr>
              <a:t>② 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1639706"/>
            <a:ext cx="84999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 지향적 언어</a:t>
            </a:r>
            <a:endParaRPr lang="en-US" altLang="ko-KR" sz="2800" b="1" dirty="0" smtClean="0">
              <a:solidFill>
                <a:srgbClr val="0000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실행 순서가 아닌 단위 모듈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객체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중심으로 프로그램을 작성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하나의 객체는 어떤 목적을 달성하기 위한 행동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(method)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(attribute)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가지고 있음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8300" y="3800766"/>
            <a:ext cx="8499929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동적 타이핑 언어</a:t>
            </a:r>
            <a:endParaRPr lang="en-US" altLang="ko-KR" sz="2800" b="1" dirty="0" smtClean="0">
              <a:solidFill>
                <a:srgbClr val="0000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프로그램이 실행하는 시점 프로그램이 가지고 있는 데이터에 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대한 타입을 검사함 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3700" y="5470148"/>
            <a:ext cx="84745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1200"/>
              </a:spcAft>
            </a:pPr>
            <a:r>
              <a:rPr lang="ko-KR" altLang="en-US" sz="2400" b="1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뭔말인지</a:t>
            </a:r>
            <a:r>
              <a:rPr lang="ko-KR" altLang="en-US" sz="24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모르면 넘어가자</a:t>
            </a:r>
            <a:r>
              <a:rPr lang="en-US" altLang="ko-KR" sz="24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4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괜찮다</a:t>
            </a:r>
            <a:r>
              <a:rPr lang="en-US" altLang="ko-KR" sz="24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8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93591" y="2035861"/>
            <a:ext cx="8085631" cy="2742616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US" altLang="ko-KR" sz="7200" b="1" spc="-50" dirty="0" smtClean="0">
                <a:latin typeface="Garamond" panose="02020404030301010803" pitchFamily="18" charset="0"/>
                <a:ea typeface="나눔고딕" pitchFamily="50" charset="-127"/>
              </a:rPr>
              <a:t>Why Python?</a:t>
            </a:r>
            <a:endParaRPr lang="en-US" altLang="ko-KR" sz="7200" b="1" spc="-50" dirty="0">
              <a:latin typeface="Garamond" panose="02020404030301010803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85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우리는 왜 </a:t>
            </a:r>
            <a:r>
              <a:rPr lang="ko-KR" altLang="en-US" dirty="0" err="1" smtClean="0">
                <a:latin typeface="Helvetica" panose="020B0604020202030204" pitchFamily="34" charset="0"/>
              </a:rPr>
              <a:t>파이썬을</a:t>
            </a:r>
            <a:r>
              <a:rPr lang="ko-KR" altLang="en-US" dirty="0" smtClean="0">
                <a:latin typeface="Helvetica" panose="020B0604020202030204" pitchFamily="34" charset="0"/>
              </a:rPr>
              <a:t> 배우는가</a:t>
            </a:r>
            <a:r>
              <a:rPr lang="en-US" altLang="ko-KR" dirty="0">
                <a:latin typeface="Helvetica" panose="020B0604020202030204" pitchFamily="34" charset="0"/>
              </a:rPr>
              <a:t> </a:t>
            </a:r>
            <a:r>
              <a:rPr lang="ko-KR" altLang="en-US" dirty="0" smtClean="0">
                <a:latin typeface="Helvetica" panose="020B0604020202030204" pitchFamily="34" charset="0"/>
              </a:rPr>
              <a:t> 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8300" y="2112146"/>
            <a:ext cx="8394700" cy="281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000"/>
              </a:spcAft>
            </a:pPr>
            <a:r>
              <a:rPr lang="ko-KR" altLang="en-US" sz="8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인간 지향적인</a:t>
            </a:r>
            <a:endParaRPr lang="en-US" altLang="ko-KR" sz="80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Aft>
                <a:spcPts val="2000"/>
              </a:spcAft>
            </a:pPr>
            <a:r>
              <a:rPr lang="ko-KR" altLang="en-US" sz="8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문법</a:t>
            </a:r>
            <a:endParaRPr lang="ko-KR" altLang="en-US" sz="8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22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JAVA vs Python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pic>
        <p:nvPicPr>
          <p:cNvPr id="1026" name="Picture 2" descr="http://imagenes.es.sftcdn.net/blog/es/2013/08/jyth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569402"/>
            <a:ext cx="8409852" cy="310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87680" y="1996440"/>
            <a:ext cx="838200" cy="5943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06780" y="1627108"/>
            <a:ext cx="184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변수선언 여부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609600" y="3901440"/>
            <a:ext cx="297180" cy="7772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58190" y="4690348"/>
            <a:ext cx="184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Brace </a:t>
            </a:r>
            <a:r>
              <a:rPr lang="ko-KR" altLang="en-US" b="1" dirty="0" smtClean="0"/>
              <a:t>여부</a:t>
            </a:r>
            <a:endParaRPr lang="ko-KR" alt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656590" y="3688080"/>
            <a:ext cx="2726690" cy="2133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14656" y="3716774"/>
            <a:ext cx="184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Loop </a:t>
            </a:r>
            <a:r>
              <a:rPr lang="ko-KR" altLang="en-US" b="1" dirty="0" smtClean="0"/>
              <a:t>선언 형태</a:t>
            </a:r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393700" y="5227002"/>
            <a:ext cx="84745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프로그래밍을 몰라도 해석이 가능한 문법의 언어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12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우리는 왜 </a:t>
            </a:r>
            <a:r>
              <a:rPr lang="ko-KR" altLang="en-US" dirty="0" err="1" smtClean="0">
                <a:latin typeface="Helvetica" panose="020B0604020202030204" pitchFamily="34" charset="0"/>
              </a:rPr>
              <a:t>파이썬을</a:t>
            </a:r>
            <a:r>
              <a:rPr lang="ko-KR" altLang="en-US" dirty="0" smtClean="0">
                <a:latin typeface="Helvetica" panose="020B0604020202030204" pitchFamily="34" charset="0"/>
              </a:rPr>
              <a:t> 배우는가</a:t>
            </a:r>
            <a:r>
              <a:rPr lang="en-US" altLang="ko-KR" dirty="0">
                <a:latin typeface="Helvetica" panose="020B0604020202030204" pitchFamily="34" charset="0"/>
              </a:rPr>
              <a:t> </a:t>
            </a:r>
            <a:r>
              <a:rPr lang="ko-KR" altLang="en-US" dirty="0" smtClean="0">
                <a:latin typeface="Helvetica" panose="020B0604020202030204" pitchFamily="34" charset="0"/>
              </a:rPr>
              <a:t> 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8300" y="2112146"/>
            <a:ext cx="8394700" cy="281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000"/>
              </a:spcAft>
            </a:pPr>
            <a:r>
              <a:rPr lang="ko-KR" altLang="en-US" sz="8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라이브러리</a:t>
            </a:r>
            <a:endParaRPr lang="en-US" altLang="ko-KR" sz="80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Aft>
                <a:spcPts val="2000"/>
              </a:spcAft>
            </a:pPr>
            <a:r>
              <a:rPr lang="ko-KR" altLang="en-US" sz="8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넓은 활용범위</a:t>
            </a:r>
            <a:endParaRPr lang="ko-KR" altLang="en-US" sz="8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53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JAVA vs Python 2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3700" y="5227002"/>
            <a:ext cx="8474529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파이썬은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대부분의 라이브러리가 이미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Aft>
                <a:spcPts val="1200"/>
              </a:spcAft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다른 사용자에 의해서 구현되어 있음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특히 통계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 descr="http://robotix.in/blog/wp-content/uploads/2011/10/python-vs-java-726367-copy.jpg?w=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55" y="1417638"/>
            <a:ext cx="5915025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692910" y="2423160"/>
            <a:ext cx="2208530" cy="2133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69475" y="2636520"/>
            <a:ext cx="1395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Just Import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1187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우리는 왜 </a:t>
            </a:r>
            <a:r>
              <a:rPr lang="ko-KR" altLang="en-US" dirty="0" err="1" smtClean="0">
                <a:latin typeface="Helvetica" panose="020B0604020202030204" pitchFamily="34" charset="0"/>
              </a:rPr>
              <a:t>파이썬을</a:t>
            </a:r>
            <a:r>
              <a:rPr lang="ko-KR" altLang="en-US" dirty="0" smtClean="0">
                <a:latin typeface="Helvetica" panose="020B0604020202030204" pitchFamily="34" charset="0"/>
              </a:rPr>
              <a:t> 배우는가</a:t>
            </a:r>
            <a:r>
              <a:rPr lang="en-US" altLang="ko-KR" dirty="0">
                <a:latin typeface="Helvetica" panose="020B0604020202030204" pitchFamily="34" charset="0"/>
              </a:rPr>
              <a:t> </a:t>
            </a:r>
            <a:r>
              <a:rPr lang="ko-KR" altLang="en-US" dirty="0" smtClean="0">
                <a:latin typeface="Helvetica" panose="020B0604020202030204" pitchFamily="34" charset="0"/>
              </a:rPr>
              <a:t> 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8300" y="1441586"/>
            <a:ext cx="8394700" cy="4298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000"/>
              </a:spcAft>
            </a:pPr>
            <a:r>
              <a:rPr lang="ko-KR" altLang="en-US" sz="8000" b="1" dirty="0" smtClean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대중화되고 있는</a:t>
            </a:r>
            <a:r>
              <a:rPr lang="en-US" altLang="ko-KR" sz="8000" b="1" dirty="0" smtClean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(X)</a:t>
            </a:r>
          </a:p>
          <a:p>
            <a:pPr algn="ctr">
              <a:spcAft>
                <a:spcPts val="2000"/>
              </a:spcAft>
            </a:pPr>
            <a:r>
              <a:rPr lang="ko-KR" altLang="en-US" sz="8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가장 대중화된</a:t>
            </a:r>
            <a:endParaRPr lang="en-US" altLang="ko-KR" sz="80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Aft>
                <a:spcPts val="2000"/>
              </a:spcAft>
            </a:pPr>
            <a:r>
              <a:rPr lang="ko-KR" altLang="en-US" sz="8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언어</a:t>
            </a:r>
            <a:endParaRPr lang="ko-KR" altLang="en-US" sz="8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27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Programming</a:t>
            </a:r>
            <a:r>
              <a:rPr lang="en-US" altLang="ko-KR" dirty="0">
                <a:latin typeface="Helvetica" panose="020B0604020202030204" pitchFamily="34" charset="0"/>
              </a:rPr>
              <a:t> </a:t>
            </a:r>
            <a:r>
              <a:rPr lang="en-US" altLang="ko-KR" dirty="0" smtClean="0">
                <a:latin typeface="Helvetica" panose="020B0604020202030204" pitchFamily="34" charset="0"/>
              </a:rPr>
              <a:t>in Our Life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4778" y="5495006"/>
            <a:ext cx="2109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2800" b="1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카카오톡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74" name="Picture 2" descr="http://cfile24.uf.tistory.com/image/17487C38510BC6DB32E96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24" y="2979173"/>
            <a:ext cx="1695736" cy="242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file30.uf.tistory.com/image/24027C3D51A5ED1223755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6"/>
          <a:stretch/>
        </p:blipFill>
        <p:spPr bwMode="auto">
          <a:xfrm>
            <a:off x="6122334" y="2979173"/>
            <a:ext cx="2629721" cy="242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122334" y="5495006"/>
            <a:ext cx="26297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28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엘리베이터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207" y="3316176"/>
            <a:ext cx="3231280" cy="17975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245132" y="5495006"/>
            <a:ext cx="2109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페이스북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300" y="1417638"/>
            <a:ext cx="8383755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3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우린 일상 중 대부분의 시간에 </a:t>
            </a:r>
            <a:endParaRPr lang="en-US" altLang="ko-KR" sz="36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sz="3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프로그램을 사용하고 있음</a:t>
            </a:r>
            <a:endParaRPr lang="ko-KR" alt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7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93700" y="5227002"/>
            <a:ext cx="8474529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파이썬은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대부분의 라이브러리가 이미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Aft>
                <a:spcPts val="1200"/>
              </a:spcAft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다른 사용자에 의해서 구현되어 있음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특히 수학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처리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9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op39-700.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28600"/>
            <a:ext cx="9127067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31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080" y="2391400"/>
            <a:ext cx="854964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i="1" dirty="0">
                <a:solidFill>
                  <a:srgbClr val="212324"/>
                </a:solidFill>
                <a:latin typeface="Arial" panose="020B0604020202020204" pitchFamily="34" charset="0"/>
              </a:rPr>
              <a:t>Python is big at Google. Since I don't want to bother with getting this blog reviewed by Google, I can't go into much detail, </a:t>
            </a:r>
            <a:r>
              <a:rPr lang="en-US" altLang="ko-KR" b="1" i="1" dirty="0">
                <a:solidFill>
                  <a:srgbClr val="0000CC"/>
                </a:solidFill>
                <a:latin typeface="Arial" panose="020B0604020202020204" pitchFamily="34" charset="0"/>
              </a:rPr>
              <a:t>but it's at a secure 3rd place after C++ and Java, and it's being used for everything from build tools to managing ads</a:t>
            </a:r>
            <a:r>
              <a:rPr lang="en-US" altLang="ko-KR" i="1" dirty="0">
                <a:solidFill>
                  <a:srgbClr val="212324"/>
                </a:solidFill>
                <a:latin typeface="Arial" panose="020B0604020202020204" pitchFamily="34" charset="0"/>
              </a:rPr>
              <a:t>. Name your third-party Python module and someone at Google is probably using it. So this is an exciting environment -- I get to see first-hand what truly large-scale Python development is like, and where the pain points are</a:t>
            </a:r>
            <a:r>
              <a:rPr lang="en-US" altLang="ko-KR" i="1" dirty="0" smtClean="0">
                <a:solidFill>
                  <a:srgbClr val="212324"/>
                </a:solidFill>
                <a:latin typeface="Arial" panose="020B0604020202020204" pitchFamily="34" charset="0"/>
              </a:rPr>
              <a:t>.</a:t>
            </a:r>
          </a:p>
          <a:p>
            <a:pPr algn="r"/>
            <a:r>
              <a:rPr lang="en-US" altLang="ko-KR" i="1" dirty="0" smtClean="0">
                <a:solidFill>
                  <a:srgbClr val="212324"/>
                </a:solidFill>
                <a:latin typeface="Arial" panose="020B0604020202020204" pitchFamily="34" charset="0"/>
              </a:rPr>
              <a:t>- </a:t>
            </a:r>
            <a:r>
              <a:rPr lang="en-US" altLang="ko-KR" i="1" dirty="0"/>
              <a:t>Guido van </a:t>
            </a:r>
            <a:r>
              <a:rPr lang="en-US" altLang="ko-KR" i="1" dirty="0" err="1"/>
              <a:t>van</a:t>
            </a:r>
            <a:r>
              <a:rPr lang="en-US" altLang="ko-KR" i="1" dirty="0"/>
              <a:t> </a:t>
            </a:r>
            <a:r>
              <a:rPr lang="en-US" altLang="ko-KR" i="1" dirty="0" err="1" smtClean="0"/>
              <a:t>Rossum</a:t>
            </a:r>
            <a:r>
              <a:rPr lang="en-US" altLang="ko-KR" i="1" dirty="0" smtClean="0"/>
              <a:t> -</a:t>
            </a:r>
            <a:endParaRPr lang="ko-KR" altLang="en-US" i="1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/>
          <a:lstStyle/>
          <a:p>
            <a:r>
              <a:rPr lang="ko-KR" altLang="en-US" dirty="0" err="1" smtClean="0">
                <a:latin typeface="Helvetica" panose="020B0604020202030204" pitchFamily="34" charset="0"/>
              </a:rPr>
              <a:t>구글이</a:t>
            </a:r>
            <a:r>
              <a:rPr lang="ko-KR" altLang="en-US" dirty="0" smtClean="0">
                <a:latin typeface="Helvetica" panose="020B0604020202030204" pitchFamily="34" charset="0"/>
              </a:rPr>
              <a:t> 사랑하는 언어 </a:t>
            </a:r>
            <a:r>
              <a:rPr lang="en-US" altLang="ko-KR" dirty="0" smtClean="0">
                <a:latin typeface="Helvetica" panose="020B0604020202030204" pitchFamily="34" charset="0"/>
              </a:rPr>
              <a:t>- Python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44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93591" y="2271835"/>
            <a:ext cx="8085631" cy="2654126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spc="-50" dirty="0" err="1" smtClean="0">
                <a:latin typeface="Garamond" panose="02020404030301010803" pitchFamily="18" charset="0"/>
                <a:ea typeface="나눔고딕" pitchFamily="50" charset="-127"/>
              </a:rPr>
              <a:t>파이썬</a:t>
            </a:r>
            <a:r>
              <a:rPr lang="ko-KR" altLang="en-US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 시작하기</a:t>
            </a:r>
            <a:endParaRPr lang="en-US" altLang="ko-KR" sz="4800" b="1" spc="-50" dirty="0">
              <a:latin typeface="Garamond" panose="02020404030301010803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186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Helvetica" panose="020B0604020202030204" pitchFamily="34" charset="0"/>
              </a:rPr>
              <a:t>파이썬</a:t>
            </a:r>
            <a:r>
              <a:rPr lang="ko-KR" altLang="en-US" dirty="0" smtClean="0">
                <a:latin typeface="Helvetica" panose="020B0604020202030204" pitchFamily="34" charset="0"/>
              </a:rPr>
              <a:t> 설치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8300" y="1509078"/>
            <a:ext cx="8775700" cy="379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ko-KR" altLang="en-US" sz="3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Python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Software 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Foundation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의해 관리됨</a:t>
            </a:r>
            <a:endParaRPr lang="en-US" altLang="ko-KR" sz="3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3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www.python.org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</a:t>
            </a:r>
            <a:endParaRPr lang="en-US" altLang="ko-KR" sz="3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2000"/>
              </a:spcAft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 가능 </a:t>
            </a:r>
            <a:endParaRPr lang="en-US" altLang="ko-KR" sz="3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3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ㆍ최신버전은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3.4.1 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이나 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2.X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 버전도 </a:t>
            </a:r>
            <a:endParaRPr lang="en-US" altLang="ko-KR" sz="3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사용하는데 불편은 없음 </a:t>
            </a:r>
            <a:endParaRPr lang="en-US" altLang="ko-KR" sz="3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2000"/>
              </a:spcAft>
            </a:pP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(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 라이브러리 사용 여부에 따라 버전 선택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1354"/>
          <a:stretch/>
        </p:blipFill>
        <p:spPr>
          <a:xfrm>
            <a:off x="0" y="1381197"/>
            <a:ext cx="9144000" cy="436332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46287" y="2960915"/>
            <a:ext cx="1828800" cy="65314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68300" y="411798"/>
            <a:ext cx="8775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자신의 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OS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맞는 버전을 선택하여 설치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74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68300" y="411798"/>
            <a:ext cx="8775700" cy="133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윈도우에 설치할 경우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>
              <a:spcAft>
                <a:spcPts val="2000"/>
              </a:spcAft>
            </a:pP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Python IDLE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</a:t>
            </a:r>
            <a:r>
              <a:rPr lang="en-US" altLang="ko-KR" sz="3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Pyhon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시작 가능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8376"/>
            <a:ext cx="6524625" cy="4333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5" y="3079194"/>
            <a:ext cx="65246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1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7796" y="1516728"/>
            <a:ext cx="83947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3000"/>
              </a:spcAft>
            </a:pPr>
            <a:r>
              <a:rPr lang="ko-KR" altLang="en-US" sz="54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하지만 본 강의에서는</a:t>
            </a:r>
            <a:endParaRPr lang="en-US" altLang="ko-KR" sz="5400" b="1" dirty="0" smtClean="0">
              <a:ln w="38100">
                <a:solidFill>
                  <a:srgbClr val="0D0D0D">
                    <a:alpha val="4200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Aft>
                <a:spcPts val="3000"/>
              </a:spcAft>
            </a:pPr>
            <a:r>
              <a:rPr lang="ko-KR" altLang="en-US" sz="5400" b="1" dirty="0" err="1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리눅스</a:t>
            </a:r>
            <a:r>
              <a:rPr lang="en-US" altLang="ko-KR" sz="40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(?)</a:t>
            </a:r>
            <a:r>
              <a:rPr lang="ko-KR" altLang="en-US" sz="54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54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</a:t>
            </a:r>
            <a:r>
              <a:rPr lang="en-US" altLang="ko-KR" sz="40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(?)</a:t>
            </a:r>
            <a:r>
              <a:rPr lang="en-US" altLang="ko-KR" sz="54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54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</a:t>
            </a:r>
            <a:r>
              <a:rPr lang="ko-KR" altLang="en-US" sz="54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endParaRPr lang="en-US" altLang="ko-KR" sz="5400" b="1" dirty="0" smtClean="0">
              <a:ln w="38100">
                <a:solidFill>
                  <a:srgbClr val="0D0D0D">
                    <a:alpha val="4200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Aft>
                <a:spcPts val="3000"/>
              </a:spcAft>
            </a:pPr>
            <a:r>
              <a:rPr lang="ko-KR" altLang="en-US" sz="54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처음 프로그래밍을 시작함</a:t>
            </a:r>
            <a:endParaRPr lang="ko-KR" altLang="en-US" sz="5400" b="1" dirty="0">
              <a:ln w="38100">
                <a:solidFill>
                  <a:srgbClr val="0D0D0D">
                    <a:alpha val="4200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83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Helvetica" panose="020B0604020202030204" pitchFamily="34" charset="0"/>
              </a:rPr>
              <a:t>리눅스</a:t>
            </a:r>
            <a:r>
              <a:rPr lang="en-US" altLang="ko-KR" dirty="0" smtClean="0">
                <a:latin typeface="Helvetica" panose="020B0604020202030204" pitchFamily="34" charset="0"/>
              </a:rPr>
              <a:t> CLI</a:t>
            </a:r>
            <a:r>
              <a:rPr lang="en-US" altLang="ko-KR" sz="3200" dirty="0" smtClean="0">
                <a:latin typeface="Helvetica" panose="020B0604020202030204" pitchFamily="34" charset="0"/>
              </a:rPr>
              <a:t> </a:t>
            </a:r>
            <a:r>
              <a:rPr lang="ko-KR" altLang="en-US" dirty="0" smtClean="0">
                <a:latin typeface="Helvetica" panose="020B0604020202030204" pitchFamily="34" charset="0"/>
              </a:rPr>
              <a:t>환경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1457144"/>
            <a:ext cx="8499929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800" b="1" dirty="0" err="1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리눅스</a:t>
            </a:r>
            <a:endParaRPr lang="en-US" altLang="ko-KR" sz="2800" b="1" dirty="0" smtClean="0">
              <a:solidFill>
                <a:srgbClr val="0000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핀란드의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리누스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토발즈가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멀티유저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멀티쓰레딩을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지원하는 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유닉스를 </a:t>
            </a: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본따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개발한 개인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용 운영체제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1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 유저를 고려하여 만든 윈도우 계열과 달리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멀티유저를 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고려하여 개발하였기 때문에 네트워크 기능 및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서버로서의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성능이 매우 뛰어남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오늘날 스마트 폰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OS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안드로이드의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모태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8300" y="4328194"/>
            <a:ext cx="8499929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Command Line Interface (CLI)</a:t>
            </a:r>
          </a:p>
          <a:p>
            <a:pPr>
              <a:spcAft>
                <a:spcPts val="600"/>
              </a:spcAft>
            </a:pP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Graphic User Interface (GUI)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달리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Text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컴퓨터에 명령을 입력하는 인터페이스 체계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68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CLI in Windows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27" y="3236792"/>
            <a:ext cx="8187319" cy="235628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68300" y="1417638"/>
            <a:ext cx="8775700" cy="133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Windows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에서도 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CLI 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환경의</a:t>
            </a:r>
            <a:endParaRPr lang="en-US" altLang="ko-KR" sz="3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2000"/>
              </a:spcAft>
            </a:pP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명령 입력 가능시작 → </a:t>
            </a:r>
            <a:r>
              <a:rPr lang="en-US" altLang="ko-KR" sz="3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cmd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하단명령어 입력 란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0226" y="3761794"/>
            <a:ext cx="4799013" cy="77972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82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93591" y="2035861"/>
            <a:ext cx="8085631" cy="2742616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우리는 </a:t>
            </a:r>
            <a:r>
              <a:rPr lang="ko-KR" altLang="en-US" sz="7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Garamond" panose="02020404030301010803" pitchFamily="18" charset="0"/>
                <a:ea typeface="나눔고딕" pitchFamily="50" charset="-127"/>
              </a:rPr>
              <a:t>왜</a:t>
            </a:r>
            <a:endParaRPr lang="en-US" altLang="ko-KR" sz="4800" b="1" spc="-50" dirty="0" smtClean="0">
              <a:latin typeface="Garamond" panose="02020404030301010803" pitchFamily="18" charset="0"/>
              <a:ea typeface="나눔고딕" pitchFamily="50" charset="-127"/>
            </a:endParaRPr>
          </a:p>
          <a:p>
            <a:pPr algn="ctr"/>
            <a:r>
              <a:rPr lang="ko-KR" altLang="en-US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프로그래밍을</a:t>
            </a:r>
            <a:endParaRPr lang="en-US" altLang="ko-KR" sz="4800" b="1" spc="-50" dirty="0" smtClean="0">
              <a:latin typeface="Garamond" panose="02020404030301010803" pitchFamily="18" charset="0"/>
              <a:ea typeface="나눔고딕" pitchFamily="50" charset="-127"/>
            </a:endParaRPr>
          </a:p>
          <a:p>
            <a:pPr algn="ctr"/>
            <a:r>
              <a:rPr lang="ko-KR" altLang="en-US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배워야 하는가</a:t>
            </a:r>
            <a:r>
              <a:rPr lang="en-US" altLang="ko-KR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?</a:t>
            </a:r>
            <a:endParaRPr lang="en-US" altLang="ko-KR" sz="4800" b="1" spc="-50" dirty="0">
              <a:latin typeface="Garamond" panose="02020404030301010803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63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CLI in Windows </a:t>
            </a:r>
            <a:r>
              <a:rPr lang="ko-KR" altLang="en-US" dirty="0" smtClean="0">
                <a:latin typeface="Helvetica" panose="020B0604020202030204" pitchFamily="34" charset="0"/>
              </a:rPr>
              <a:t>주요명령어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68300" y="1586861"/>
          <a:ext cx="8394700" cy="43076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67374"/>
                <a:gridCol w="5727326"/>
              </a:tblGrid>
              <a:tr h="5162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</a:rPr>
                        <a:t>명령어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</a:rPr>
                        <a:t>수행내용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4739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 err="1">
                          <a:effectLst/>
                        </a:rPr>
                        <a:t>dir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effectLst/>
                        </a:rPr>
                        <a:t>해당 폴더의 파일리스트 보여주기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/>
                </a:tc>
              </a:tr>
              <a:tr h="4739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 err="1">
                          <a:effectLst/>
                        </a:rPr>
                        <a:t>mkdir</a:t>
                      </a:r>
                      <a:r>
                        <a:rPr lang="en-US" sz="2000" u="none" strike="noStrike" dirty="0">
                          <a:effectLst/>
                        </a:rPr>
                        <a:t> python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000" u="none" strike="noStrike" dirty="0">
                          <a:effectLst/>
                        </a:rPr>
                        <a:t>"python" </a:t>
                      </a:r>
                      <a:r>
                        <a:rPr lang="ko-KR" altLang="en-US" sz="2000" u="none" strike="noStrike" dirty="0">
                          <a:effectLst/>
                        </a:rPr>
                        <a:t>이라는 이름으로 </a:t>
                      </a:r>
                      <a:r>
                        <a:rPr lang="ko-KR" altLang="en-US" sz="2000" u="none" strike="noStrike" dirty="0" err="1">
                          <a:effectLst/>
                        </a:rPr>
                        <a:t>새폴더</a:t>
                      </a:r>
                      <a:r>
                        <a:rPr lang="ko-KR" altLang="en-US" sz="2000" u="none" strike="noStrike" dirty="0">
                          <a:effectLst/>
                        </a:rPr>
                        <a:t> 만들기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/>
                </a:tc>
              </a:tr>
              <a:tr h="4739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copy abc.txt python\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000" u="none" strike="noStrike" dirty="0">
                          <a:effectLst/>
                        </a:rPr>
                        <a:t>"abc.txt" </a:t>
                      </a:r>
                      <a:r>
                        <a:rPr lang="ko-KR" altLang="en-US" sz="2000" u="none" strike="noStrike" dirty="0">
                          <a:effectLst/>
                        </a:rPr>
                        <a:t>파일을 </a:t>
                      </a:r>
                      <a:r>
                        <a:rPr lang="en-US" altLang="ko-KR" sz="2000" u="none" strike="noStrike" dirty="0">
                          <a:effectLst/>
                        </a:rPr>
                        <a:t>"python" </a:t>
                      </a:r>
                      <a:r>
                        <a:rPr lang="ko-KR" altLang="en-US" sz="2000" u="none" strike="noStrike" dirty="0">
                          <a:effectLst/>
                        </a:rPr>
                        <a:t>폴더로 복사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/>
                </a:tc>
              </a:tr>
              <a:tr h="4739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cd python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"python" </a:t>
                      </a:r>
                      <a:r>
                        <a:rPr lang="ko-KR" altLang="en-US" sz="2000" u="none" strike="noStrike" dirty="0">
                          <a:effectLst/>
                        </a:rPr>
                        <a:t>폴더로 이동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/>
                </a:tc>
              </a:tr>
              <a:tr h="4739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move abc.txt ..\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000" u="none" strike="noStrike" dirty="0">
                          <a:effectLst/>
                        </a:rPr>
                        <a:t>"abc.txt" </a:t>
                      </a:r>
                      <a:r>
                        <a:rPr lang="ko-KR" altLang="en-US" sz="2000" u="none" strike="noStrike" dirty="0">
                          <a:effectLst/>
                        </a:rPr>
                        <a:t>파일을 부모폴더로 이동 </a:t>
                      </a:r>
                      <a:r>
                        <a:rPr lang="en-US" altLang="ko-KR" sz="2000" u="none" strike="noStrike" dirty="0">
                          <a:effectLst/>
                        </a:rPr>
                        <a:t>(</a:t>
                      </a:r>
                      <a:r>
                        <a:rPr lang="ko-KR" altLang="en-US" sz="2000" u="none" strike="noStrike" dirty="0" err="1">
                          <a:effectLst/>
                        </a:rPr>
                        <a:t>복사후</a:t>
                      </a:r>
                      <a:r>
                        <a:rPr lang="ko-KR" altLang="en-US" sz="2000" u="none" strike="noStrike" dirty="0">
                          <a:effectLst/>
                        </a:rPr>
                        <a:t> 삭제</a:t>
                      </a:r>
                      <a:r>
                        <a:rPr lang="en-US" altLang="ko-KR" sz="2000" u="none" strike="noStrike" dirty="0">
                          <a:effectLst/>
                        </a:rPr>
                        <a:t>)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/>
                </a:tc>
              </a:tr>
              <a:tr h="4739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cd..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effectLst/>
                        </a:rPr>
                        <a:t>부모 폴더로 이동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/>
                </a:tc>
              </a:tr>
              <a:tr h="4739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del abc.txt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"abc.txt" </a:t>
                      </a:r>
                      <a:r>
                        <a:rPr lang="ko-KR" altLang="en-US" sz="2000" u="none" strike="noStrike" dirty="0">
                          <a:effectLst/>
                        </a:rPr>
                        <a:t>파일 삭제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/>
                </a:tc>
              </a:tr>
              <a:tr h="4739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 err="1">
                          <a:effectLst/>
                        </a:rPr>
                        <a:t>rmdir</a:t>
                      </a:r>
                      <a:r>
                        <a:rPr lang="en-US" sz="2000" u="none" strike="noStrike" dirty="0">
                          <a:effectLst/>
                        </a:rPr>
                        <a:t> python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"python" </a:t>
                      </a:r>
                      <a:r>
                        <a:rPr lang="ko-KR" altLang="en-US" sz="2000" u="none" strike="noStrike" dirty="0">
                          <a:effectLst/>
                        </a:rPr>
                        <a:t>폴더 삭제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48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68300" y="411798"/>
            <a:ext cx="8775700" cy="133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GUI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환경의 명령들도 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CLI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호출 가능 </a:t>
            </a:r>
            <a:endParaRPr lang="en-US" altLang="ko-KR" sz="3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2000"/>
              </a:spcAft>
            </a:pP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작업관리자 호출 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3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taskmgr</a:t>
            </a:r>
            <a:endParaRPr lang="en-US" altLang="ko-KR" sz="3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2074751"/>
            <a:ext cx="5140642" cy="33638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424" y="2230985"/>
            <a:ext cx="4502976" cy="409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9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CLI </a:t>
            </a:r>
            <a:r>
              <a:rPr lang="ko-KR" altLang="en-US" dirty="0" smtClean="0">
                <a:latin typeface="Helvetica" panose="020B0604020202030204" pitchFamily="34" charset="0"/>
              </a:rPr>
              <a:t>명령들의 특징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8300" y="1417638"/>
            <a:ext cx="8775700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32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PATH</a:t>
            </a:r>
            <a:r>
              <a:rPr lang="ko-KR" altLang="en-US" sz="32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설정되어야 어디서나 작동 가능</a:t>
            </a:r>
            <a:endParaRPr lang="en-US" altLang="ko-KR" sz="3200" b="1" dirty="0" smtClean="0">
              <a:solidFill>
                <a:srgbClr val="0000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노트패드 실행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notepad</a:t>
            </a:r>
          </a:p>
          <a:p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익스플로러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실행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"c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:\Program Files\Internet Explorer\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iexplore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"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8300" y="2963967"/>
            <a:ext cx="87757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3200" b="1" dirty="0" err="1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실행시</a:t>
            </a:r>
            <a:r>
              <a:rPr lang="ko-KR" altLang="en-US" sz="32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실행인자</a:t>
            </a:r>
            <a:r>
              <a:rPr lang="en-US" altLang="ko-KR" sz="32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(argument) </a:t>
            </a:r>
            <a:r>
              <a:rPr lang="ko-KR" altLang="en-US" sz="32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 사용 가능</a:t>
            </a:r>
          </a:p>
          <a:p>
            <a:pPr>
              <a:spcAft>
                <a:spcPts val="600"/>
              </a:spcAft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종료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shutdown /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재시작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shutdown /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 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같은 명령어지만 </a:t>
            </a: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인자값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옵션 또는 인수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따라 기능이 다름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8300" y="4587241"/>
            <a:ext cx="877570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32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명령어를 동시에 또는 자동화하여 실행 가능</a:t>
            </a:r>
            <a:endParaRPr lang="en-US" altLang="ko-KR" sz="3200" b="1" dirty="0" smtClean="0">
              <a:solidFill>
                <a:srgbClr val="0000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autoexec.bat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97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93591" y="2271835"/>
            <a:ext cx="8085631" cy="2654126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spc="-50" smtClean="0">
                <a:latin typeface="Garamond" panose="02020404030301010803" pitchFamily="18" charset="0"/>
                <a:ea typeface="나눔고딕" pitchFamily="50" charset="-127"/>
              </a:rPr>
              <a:t>Python </a:t>
            </a:r>
            <a:r>
              <a:rPr lang="ko-KR" altLang="en-US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시작하기</a:t>
            </a:r>
            <a:endParaRPr lang="en-US" altLang="ko-KR" sz="4800" b="1" spc="-50" dirty="0">
              <a:latin typeface="Garamond" panose="02020404030301010803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6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Helvetica" panose="020B0604020202030204" pitchFamily="34" charset="0"/>
              </a:rPr>
              <a:t>파이썬시작하기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8300" y="1800305"/>
            <a:ext cx="87757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“python” 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입력하면 </a:t>
            </a:r>
            <a:r>
              <a:rPr lang="ko-KR" altLang="en-US" sz="3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파이썬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Shell 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시작</a:t>
            </a:r>
            <a:endParaRPr lang="en-US" altLang="ko-KR" sz="3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xit() 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ctrl + D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입력하면 프로그램 종료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8300" y="3263663"/>
            <a:ext cx="87757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 서버에는 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python2.6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python3.4.0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endParaRPr lang="en-US" altLang="ko-KR" sz="3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200"/>
              </a:spcAft>
            </a:pP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모두 설치되어 있음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8300" y="4846638"/>
            <a:ext cx="87757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“python” </a:t>
            </a:r>
            <a:r>
              <a:rPr lang="ko-KR" altLang="en-US" sz="3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입력시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2.6</a:t>
            </a:r>
            <a:r>
              <a:rPr lang="ko-KR" altLang="en-US" sz="3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버젼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실행</a:t>
            </a:r>
            <a:endParaRPr lang="en-US" altLang="ko-KR" sz="3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“python3.4” </a:t>
            </a:r>
            <a:r>
              <a:rPr lang="ko-KR" altLang="en-US" sz="3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입력시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3.4</a:t>
            </a:r>
            <a:r>
              <a:rPr lang="ko-KR" altLang="en-US" sz="3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버젼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실행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610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7223" y="323374"/>
            <a:ext cx="8775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“python” or “python3.4”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파이썬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실행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6230" t="28351" r="14754" b="9689"/>
          <a:stretch/>
        </p:blipFill>
        <p:spPr>
          <a:xfrm>
            <a:off x="-1" y="1066800"/>
            <a:ext cx="9121597" cy="539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5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실습</a:t>
            </a:r>
            <a:r>
              <a:rPr lang="en-US" altLang="ko-KR" dirty="0" smtClean="0">
                <a:latin typeface="Helvetica" panose="020B0604020202030204" pitchFamily="34" charset="0"/>
              </a:rPr>
              <a:t>] </a:t>
            </a:r>
            <a:r>
              <a:rPr lang="ko-KR" altLang="en-US" dirty="0" err="1" smtClean="0">
                <a:latin typeface="Helvetica" panose="020B0604020202030204" pitchFamily="34" charset="0"/>
              </a:rPr>
              <a:t>파이썬</a:t>
            </a:r>
            <a:r>
              <a:rPr lang="ko-KR" altLang="en-US" dirty="0" smtClean="0">
                <a:latin typeface="Helvetica" panose="020B0604020202030204" pitchFamily="34" charset="0"/>
              </a:rPr>
              <a:t> 프로그래밍 해보기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78727" y="5865614"/>
            <a:ext cx="3752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출처 및 참고</a:t>
            </a:r>
            <a:r>
              <a:rPr lang="en-US" altLang="ko-KR" dirty="0" smtClean="0"/>
              <a:t>: </a:t>
            </a:r>
            <a:r>
              <a:rPr lang="ko-KR" altLang="en-US" dirty="0" smtClean="0"/>
              <a:t>http</a:t>
            </a:r>
            <a:r>
              <a:rPr lang="ko-KR" altLang="en-US" dirty="0"/>
              <a:t>://goo.gl/zEayTF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68300" y="1569720"/>
            <a:ext cx="8394700" cy="3124200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&gt;&gt; print "Hello </a:t>
            </a:r>
            <a:r>
              <a:rPr lang="en-US" altLang="ko-KR" b="1" dirty="0">
                <a:solidFill>
                  <a:srgbClr val="555555"/>
                </a:solidFill>
              </a:rPr>
              <a:t>World</a:t>
            </a:r>
            <a:r>
              <a:rPr lang="en-US" altLang="ko-KR" b="1" dirty="0" smtClean="0">
                <a:solidFill>
                  <a:srgbClr val="555555"/>
                </a:solidFill>
              </a:rPr>
              <a:t>!"    </a:t>
            </a:r>
            <a:r>
              <a:rPr lang="en-US" altLang="ko-KR" b="1" dirty="0" smtClean="0">
                <a:solidFill>
                  <a:srgbClr val="0000CC"/>
                </a:solidFill>
              </a:rPr>
              <a:t>#Hello World </a:t>
            </a:r>
            <a:r>
              <a:rPr lang="ko-KR" altLang="en-US" b="1" dirty="0" smtClean="0">
                <a:solidFill>
                  <a:srgbClr val="0000CC"/>
                </a:solidFill>
              </a:rPr>
              <a:t>라는 글자를 화면에 표시하기</a:t>
            </a:r>
            <a:endParaRPr lang="en-US" altLang="ko-KR" b="1" dirty="0">
              <a:solidFill>
                <a:srgbClr val="0000CC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Hello World!</a:t>
            </a: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</a:t>
            </a:r>
            <a:r>
              <a:rPr lang="en-US" altLang="ko-KR" b="1" dirty="0" smtClean="0">
                <a:solidFill>
                  <a:srgbClr val="555555"/>
                </a:solidFill>
              </a:rPr>
              <a:t>293+4923   	 </a:t>
            </a:r>
            <a:r>
              <a:rPr lang="en-US" altLang="ko-KR" b="1" dirty="0">
                <a:solidFill>
                  <a:srgbClr val="0000CC"/>
                </a:solidFill>
              </a:rPr>
              <a:t># </a:t>
            </a:r>
            <a:r>
              <a:rPr lang="en-US" altLang="ko-KR" b="1" dirty="0" smtClean="0">
                <a:solidFill>
                  <a:srgbClr val="0000CC"/>
                </a:solidFill>
              </a:rPr>
              <a:t>293 + 4923</a:t>
            </a:r>
            <a:r>
              <a:rPr lang="ko-KR" altLang="en-US" b="1" dirty="0" smtClean="0">
                <a:solidFill>
                  <a:srgbClr val="0000CC"/>
                </a:solidFill>
              </a:rPr>
              <a:t>의 결과값 출력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5216</a:t>
            </a: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</a:t>
            </a:r>
            <a:r>
              <a:rPr lang="en-US" altLang="ko-KR" b="1" dirty="0" smtClean="0">
                <a:solidFill>
                  <a:srgbClr val="555555"/>
                </a:solidFill>
              </a:rPr>
              <a:t>102/3  		</a:t>
            </a:r>
            <a:r>
              <a:rPr lang="en-US" altLang="ko-KR" b="1" dirty="0">
                <a:solidFill>
                  <a:srgbClr val="0000CC"/>
                </a:solidFill>
              </a:rPr>
              <a:t> # </a:t>
            </a:r>
            <a:r>
              <a:rPr lang="en-US" altLang="ko-KR" b="1" dirty="0" smtClean="0">
                <a:solidFill>
                  <a:srgbClr val="0000CC"/>
                </a:solidFill>
              </a:rPr>
              <a:t>102 / 3</a:t>
            </a:r>
            <a:r>
              <a:rPr lang="ko-KR" altLang="en-US" b="1" dirty="0" smtClean="0">
                <a:solidFill>
                  <a:srgbClr val="0000CC"/>
                </a:solidFill>
              </a:rPr>
              <a:t>의 결과값을 출력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34.0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실습</a:t>
            </a:r>
            <a:r>
              <a:rPr lang="en-US" altLang="ko-KR" dirty="0" smtClean="0">
                <a:latin typeface="Helvetica" panose="020B0604020202030204" pitchFamily="34" charset="0"/>
              </a:rPr>
              <a:t>] </a:t>
            </a:r>
            <a:r>
              <a:rPr lang="ko-KR" altLang="en-US" dirty="0" err="1" smtClean="0">
                <a:latin typeface="Helvetica" panose="020B0604020202030204" pitchFamily="34" charset="0"/>
              </a:rPr>
              <a:t>파이썬</a:t>
            </a:r>
            <a:r>
              <a:rPr lang="ko-KR" altLang="en-US" dirty="0" smtClean="0">
                <a:latin typeface="Helvetica" panose="020B0604020202030204" pitchFamily="34" charset="0"/>
              </a:rPr>
              <a:t> 프로그래밍 해보기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2925782"/>
            <a:ext cx="8394700" cy="3124200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&gt;&gt;&gt; 23+3		</a:t>
            </a:r>
            <a:r>
              <a:rPr lang="en-US" altLang="ko-KR" b="1" dirty="0" smtClean="0">
                <a:solidFill>
                  <a:srgbClr val="0000CC"/>
                </a:solidFill>
              </a:rPr>
              <a:t># </a:t>
            </a:r>
            <a:r>
              <a:rPr lang="ko-KR" altLang="en-US" b="1" dirty="0" smtClean="0">
                <a:solidFill>
                  <a:srgbClr val="0000CC"/>
                </a:solidFill>
              </a:rPr>
              <a:t>첫 번째 열부터 입력할 경우</a:t>
            </a:r>
            <a:endParaRPr lang="en-US" altLang="ko-KR" b="1" dirty="0">
              <a:solidFill>
                <a:srgbClr val="0000CC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26</a:t>
            </a: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 </a:t>
            </a:r>
            <a:r>
              <a:rPr lang="en-US" altLang="ko-KR" b="1" dirty="0" smtClean="0">
                <a:solidFill>
                  <a:srgbClr val="555555"/>
                </a:solidFill>
              </a:rPr>
              <a:t>23+2		</a:t>
            </a:r>
            <a:r>
              <a:rPr lang="en-US" altLang="ko-KR" b="1" dirty="0">
                <a:solidFill>
                  <a:srgbClr val="0000CC"/>
                </a:solidFill>
              </a:rPr>
              <a:t> # </a:t>
            </a:r>
            <a:r>
              <a:rPr lang="ko-KR" altLang="en-US" b="1" dirty="0" smtClean="0">
                <a:solidFill>
                  <a:srgbClr val="0000CC"/>
                </a:solidFill>
              </a:rPr>
              <a:t>두 번째 열부터 입력할 경우</a:t>
            </a:r>
            <a:endParaRPr lang="en-US" altLang="ko-KR" b="1" dirty="0" smtClean="0">
              <a:solidFill>
                <a:srgbClr val="0000CC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  File "&lt;</a:t>
            </a:r>
            <a:r>
              <a:rPr lang="en-US" altLang="ko-KR" b="1" dirty="0" err="1" smtClean="0">
                <a:solidFill>
                  <a:srgbClr val="555555"/>
                </a:solidFill>
              </a:rPr>
              <a:t>stdin</a:t>
            </a:r>
            <a:r>
              <a:rPr lang="en-US" altLang="ko-KR" b="1" dirty="0" smtClean="0">
                <a:solidFill>
                  <a:srgbClr val="555555"/>
                </a:solidFill>
              </a:rPr>
              <a:t>&gt;", line 1 	</a:t>
            </a:r>
            <a:r>
              <a:rPr lang="en-US" altLang="ko-KR" b="1" dirty="0">
                <a:solidFill>
                  <a:srgbClr val="0000CC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# </a:t>
            </a:r>
            <a:r>
              <a:rPr lang="ko-KR" altLang="en-US" b="1" dirty="0" smtClean="0">
                <a:solidFill>
                  <a:srgbClr val="C00000"/>
                </a:solidFill>
              </a:rPr>
              <a:t>에러발생</a:t>
            </a:r>
            <a:r>
              <a:rPr lang="en-US" altLang="ko-KR" b="1" dirty="0" smtClean="0">
                <a:solidFill>
                  <a:srgbClr val="C00000"/>
                </a:solidFill>
              </a:rPr>
              <a:t>!!</a:t>
            </a: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    </a:t>
            </a:r>
            <a:r>
              <a:rPr lang="en-US" altLang="ko-KR" b="1" dirty="0">
                <a:solidFill>
                  <a:srgbClr val="555555"/>
                </a:solidFill>
              </a:rPr>
              <a:t>23+2</a:t>
            </a: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  ^</a:t>
            </a:r>
          </a:p>
          <a:p>
            <a:pPr>
              <a:spcAft>
                <a:spcPts val="1200"/>
              </a:spcAft>
            </a:pPr>
            <a:r>
              <a:rPr lang="en-US" altLang="ko-KR" b="1" dirty="0" err="1">
                <a:solidFill>
                  <a:srgbClr val="555555"/>
                </a:solidFill>
              </a:rPr>
              <a:t>IndentationError</a:t>
            </a:r>
            <a:r>
              <a:rPr lang="en-US" altLang="ko-KR" b="1" dirty="0">
                <a:solidFill>
                  <a:srgbClr val="555555"/>
                </a:solidFill>
              </a:rPr>
              <a:t>: unexpected indent</a:t>
            </a:r>
          </a:p>
          <a:p>
            <a:pPr>
              <a:spcAft>
                <a:spcPts val="1200"/>
              </a:spcAft>
            </a:pP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8300" y="1579007"/>
            <a:ext cx="87757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3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파이썬은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첫 번째 열 </a:t>
            </a:r>
            <a:r>
              <a:rPr lang="ko-KR" altLang="en-US" sz="3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부터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명령어를 입력해야 함</a:t>
            </a:r>
            <a:endParaRPr lang="en-US" altLang="ko-KR" sz="3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200"/>
              </a:spcAft>
            </a:pP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들여쓰기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(Indentation)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프로그램 문법으로 체크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실습</a:t>
            </a:r>
            <a:r>
              <a:rPr lang="en-US" altLang="ko-KR" dirty="0" smtClean="0">
                <a:latin typeface="Helvetica" panose="020B0604020202030204" pitchFamily="34" charset="0"/>
              </a:rPr>
              <a:t>] </a:t>
            </a:r>
            <a:r>
              <a:rPr lang="ko-KR" altLang="en-US" dirty="0" smtClean="0">
                <a:latin typeface="Helvetica" panose="020B0604020202030204" pitchFamily="34" charset="0"/>
              </a:rPr>
              <a:t>산술 연산하기 </a:t>
            </a:r>
            <a:r>
              <a:rPr lang="en-US" altLang="ko-KR" dirty="0">
                <a:latin typeface="Helvetica" panose="020B0604020202030204" pitchFamily="34" charset="0"/>
              </a:rPr>
              <a:t>(</a:t>
            </a:r>
            <a:r>
              <a:rPr lang="en-US" altLang="ko-KR" dirty="0" smtClean="0">
                <a:latin typeface="Helvetica" panose="020B0604020202030204" pitchFamily="34" charset="0"/>
              </a:rPr>
              <a:t>1/2)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78727" y="5865614"/>
            <a:ext cx="3586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Source: </a:t>
            </a:r>
            <a:r>
              <a:rPr lang="ko-KR" altLang="en-US" b="1" dirty="0" err="1" smtClean="0"/>
              <a:t>파이썬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3 </a:t>
            </a:r>
            <a:r>
              <a:rPr lang="ko-KR" altLang="en-US" b="1" dirty="0" smtClean="0"/>
              <a:t>바이블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이강성</a:t>
            </a:r>
            <a:endParaRPr lang="ko-KR" altLang="en-US" b="1" dirty="0"/>
          </a:p>
        </p:txBody>
      </p:sp>
      <p:sp>
        <p:nvSpPr>
          <p:cNvPr id="4" name="직사각형 3"/>
          <p:cNvSpPr/>
          <p:nvPr/>
        </p:nvSpPr>
        <p:spPr>
          <a:xfrm>
            <a:off x="368300" y="1417638"/>
            <a:ext cx="8394700" cy="4373562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</a:t>
            </a:r>
            <a:r>
              <a:rPr lang="en-US" altLang="ko-KR" b="1" dirty="0" smtClean="0">
                <a:solidFill>
                  <a:srgbClr val="555555"/>
                </a:solidFill>
              </a:rPr>
              <a:t>4+5		</a:t>
            </a:r>
            <a:r>
              <a:rPr lang="en-US" altLang="ko-KR" b="1" dirty="0">
                <a:solidFill>
                  <a:srgbClr val="0000CC"/>
                </a:solidFill>
              </a:rPr>
              <a:t># </a:t>
            </a:r>
            <a:r>
              <a:rPr lang="ko-KR" altLang="en-US" b="1" dirty="0" smtClean="0">
                <a:solidFill>
                  <a:srgbClr val="0000CC"/>
                </a:solidFill>
              </a:rPr>
              <a:t>덧</a:t>
            </a:r>
            <a:r>
              <a:rPr lang="ko-KR" altLang="en-US" b="1" dirty="0">
                <a:solidFill>
                  <a:srgbClr val="0000CC"/>
                </a:solidFill>
              </a:rPr>
              <a:t>셈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9</a:t>
            </a: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&gt;&gt;&gt; 12-32 		</a:t>
            </a:r>
            <a:r>
              <a:rPr lang="en-US" altLang="ko-KR" b="1" dirty="0">
                <a:solidFill>
                  <a:srgbClr val="0000CC"/>
                </a:solidFill>
              </a:rPr>
              <a:t># </a:t>
            </a:r>
            <a:r>
              <a:rPr lang="ko-KR" altLang="en-US" b="1" dirty="0" smtClean="0">
                <a:solidFill>
                  <a:srgbClr val="0000CC"/>
                </a:solidFill>
              </a:rPr>
              <a:t>뺄셈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-</a:t>
            </a:r>
            <a:r>
              <a:rPr lang="en-US" altLang="ko-KR" b="1" dirty="0">
                <a:solidFill>
                  <a:srgbClr val="555555"/>
                </a:solidFill>
              </a:rPr>
              <a:t>20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(4 + 5) * </a:t>
            </a:r>
            <a:r>
              <a:rPr lang="en-US" altLang="ko-KR" b="1" dirty="0" smtClean="0">
                <a:solidFill>
                  <a:srgbClr val="555555"/>
                </a:solidFill>
              </a:rPr>
              <a:t>6		</a:t>
            </a:r>
            <a:r>
              <a:rPr lang="en-US" altLang="ko-KR" b="1" dirty="0" smtClean="0">
                <a:solidFill>
                  <a:srgbClr val="0000CC"/>
                </a:solidFill>
              </a:rPr>
              <a:t># </a:t>
            </a:r>
            <a:r>
              <a:rPr lang="ko-KR" altLang="en-US" b="1" dirty="0" smtClean="0">
                <a:solidFill>
                  <a:srgbClr val="0000CC"/>
                </a:solidFill>
              </a:rPr>
              <a:t>덧셈</a:t>
            </a:r>
            <a:r>
              <a:rPr lang="en-US" altLang="ko-KR" b="1" dirty="0" smtClean="0">
                <a:solidFill>
                  <a:srgbClr val="0000CC"/>
                </a:solidFill>
              </a:rPr>
              <a:t>/</a:t>
            </a:r>
            <a:r>
              <a:rPr lang="ko-KR" altLang="en-US" b="1" dirty="0" err="1" smtClean="0">
                <a:solidFill>
                  <a:srgbClr val="0000CC"/>
                </a:solidFill>
              </a:rPr>
              <a:t>곱셉</a:t>
            </a:r>
            <a:r>
              <a:rPr lang="ko-KR" altLang="en-US" b="1" dirty="0" smtClean="0">
                <a:solidFill>
                  <a:srgbClr val="0000CC"/>
                </a:solidFill>
              </a:rPr>
              <a:t> 연산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54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3 /</a:t>
            </a:r>
            <a:r>
              <a:rPr lang="en-US" altLang="ko-KR" b="1" dirty="0" smtClean="0">
                <a:solidFill>
                  <a:srgbClr val="555555"/>
                </a:solidFill>
              </a:rPr>
              <a:t>2		</a:t>
            </a:r>
            <a:r>
              <a:rPr lang="en-US" altLang="ko-KR" b="1" dirty="0">
                <a:solidFill>
                  <a:srgbClr val="0000CC"/>
                </a:solidFill>
              </a:rPr>
              <a:t># </a:t>
            </a:r>
            <a:r>
              <a:rPr lang="ko-KR" altLang="en-US" b="1" dirty="0" smtClean="0">
                <a:solidFill>
                  <a:srgbClr val="0000CC"/>
                </a:solidFill>
              </a:rPr>
              <a:t>나눗셈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1.5			</a:t>
            </a:r>
            <a:r>
              <a:rPr lang="en-US" altLang="ko-KR" b="1" dirty="0" smtClean="0">
                <a:solidFill>
                  <a:srgbClr val="0000CC"/>
                </a:solidFill>
              </a:rPr>
              <a:t># </a:t>
            </a:r>
            <a:r>
              <a:rPr lang="en-US" altLang="ko-KR" b="1" dirty="0">
                <a:solidFill>
                  <a:srgbClr val="0000CC"/>
                </a:solidFill>
              </a:rPr>
              <a:t>3.4</a:t>
            </a:r>
            <a:r>
              <a:rPr lang="ko-KR" altLang="en-US" b="1" dirty="0">
                <a:solidFill>
                  <a:srgbClr val="0000CC"/>
                </a:solidFill>
              </a:rPr>
              <a:t>에서는 소수점표시</a:t>
            </a:r>
            <a:r>
              <a:rPr lang="en-US" altLang="ko-KR" b="1" dirty="0">
                <a:solidFill>
                  <a:srgbClr val="0000CC"/>
                </a:solidFill>
              </a:rPr>
              <a:t>, 2.6</a:t>
            </a:r>
            <a:r>
              <a:rPr lang="ko-KR" altLang="en-US" b="1" dirty="0">
                <a:solidFill>
                  <a:srgbClr val="0000CC"/>
                </a:solidFill>
              </a:rPr>
              <a:t>에서는 몫만 표시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&gt;&gt;&gt; 3 // 2 		</a:t>
            </a:r>
            <a:r>
              <a:rPr lang="en-US" altLang="ko-KR" b="1" dirty="0">
                <a:solidFill>
                  <a:srgbClr val="0000CC"/>
                </a:solidFill>
              </a:rPr>
              <a:t># </a:t>
            </a:r>
            <a:r>
              <a:rPr lang="ko-KR" altLang="en-US" b="1" dirty="0" smtClean="0">
                <a:solidFill>
                  <a:srgbClr val="0000CC"/>
                </a:solidFill>
              </a:rPr>
              <a:t>몫을 구하는 연산</a:t>
            </a:r>
            <a:r>
              <a:rPr lang="en-US" altLang="ko-KR" b="1" dirty="0" smtClean="0">
                <a:solidFill>
                  <a:srgbClr val="0000CC"/>
                </a:solidFill>
              </a:rPr>
              <a:t>: //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1</a:t>
            </a: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&gt;&gt;&gt; 9 % 5 		</a:t>
            </a:r>
            <a:r>
              <a:rPr lang="en-US" altLang="ko-KR" b="1" dirty="0">
                <a:solidFill>
                  <a:srgbClr val="0000CC"/>
                </a:solidFill>
              </a:rPr>
              <a:t> # </a:t>
            </a:r>
            <a:r>
              <a:rPr lang="ko-KR" altLang="en-US" b="1" dirty="0" smtClean="0">
                <a:solidFill>
                  <a:srgbClr val="0000CC"/>
                </a:solidFill>
              </a:rPr>
              <a:t>나머지를 </a:t>
            </a:r>
            <a:r>
              <a:rPr lang="ko-KR" altLang="en-US" b="1" dirty="0">
                <a:solidFill>
                  <a:srgbClr val="0000CC"/>
                </a:solidFill>
              </a:rPr>
              <a:t>구하는 연산</a:t>
            </a:r>
            <a:r>
              <a:rPr lang="en-US" altLang="ko-KR" b="1" dirty="0" smtClean="0">
                <a:solidFill>
                  <a:srgbClr val="0000CC"/>
                </a:solidFill>
              </a:rPr>
              <a:t>: %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9312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실습</a:t>
            </a:r>
            <a:r>
              <a:rPr lang="en-US" altLang="ko-KR" dirty="0" smtClean="0">
                <a:latin typeface="Helvetica" panose="020B0604020202030204" pitchFamily="34" charset="0"/>
              </a:rPr>
              <a:t>] </a:t>
            </a:r>
            <a:r>
              <a:rPr lang="ko-KR" altLang="en-US" dirty="0" smtClean="0">
                <a:latin typeface="Helvetica" panose="020B0604020202030204" pitchFamily="34" charset="0"/>
              </a:rPr>
              <a:t>산술 연산하기 </a:t>
            </a:r>
            <a:r>
              <a:rPr lang="en-US" altLang="ko-KR" dirty="0" smtClean="0">
                <a:latin typeface="Helvetica" panose="020B0604020202030204" pitchFamily="34" charset="0"/>
              </a:rPr>
              <a:t>(2/2)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1417638"/>
            <a:ext cx="8394700" cy="3581082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&gt;&gt;&gt; </a:t>
            </a:r>
            <a:r>
              <a:rPr lang="en-US" altLang="ko-KR" b="1" dirty="0" err="1">
                <a:solidFill>
                  <a:srgbClr val="555555"/>
                </a:solidFill>
              </a:rPr>
              <a:t>divmod</a:t>
            </a:r>
            <a:r>
              <a:rPr lang="en-US" altLang="ko-KR" b="1" dirty="0">
                <a:solidFill>
                  <a:srgbClr val="555555"/>
                </a:solidFill>
              </a:rPr>
              <a:t>(9,5</a:t>
            </a:r>
            <a:r>
              <a:rPr lang="en-US" altLang="ko-KR" b="1" dirty="0" smtClean="0">
                <a:solidFill>
                  <a:srgbClr val="555555"/>
                </a:solidFill>
              </a:rPr>
              <a:t>)	</a:t>
            </a:r>
            <a:r>
              <a:rPr lang="en-US" altLang="ko-KR" b="1" dirty="0">
                <a:solidFill>
                  <a:srgbClr val="0000CC"/>
                </a:solidFill>
              </a:rPr>
              <a:t># </a:t>
            </a:r>
            <a:r>
              <a:rPr lang="ko-KR" altLang="en-US" b="1" dirty="0" smtClean="0">
                <a:solidFill>
                  <a:srgbClr val="0000CC"/>
                </a:solidFill>
              </a:rPr>
              <a:t>몫과 나머지를 </a:t>
            </a:r>
            <a:r>
              <a:rPr lang="ko-KR" altLang="en-US" b="1" dirty="0" err="1" smtClean="0">
                <a:solidFill>
                  <a:srgbClr val="0000CC"/>
                </a:solidFill>
              </a:rPr>
              <a:t>둘다</a:t>
            </a:r>
            <a:r>
              <a:rPr lang="ko-KR" altLang="en-US" b="1" dirty="0" smtClean="0">
                <a:solidFill>
                  <a:srgbClr val="0000CC"/>
                </a:solidFill>
              </a:rPr>
              <a:t> 구함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(1, 4)</a:t>
            </a: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2**</a:t>
            </a:r>
            <a:r>
              <a:rPr lang="en-US" altLang="ko-KR" b="1" dirty="0" smtClean="0">
                <a:solidFill>
                  <a:srgbClr val="555555"/>
                </a:solidFill>
              </a:rPr>
              <a:t>10		</a:t>
            </a:r>
            <a:r>
              <a:rPr lang="en-US" altLang="ko-KR" b="1" dirty="0">
                <a:solidFill>
                  <a:srgbClr val="0000CC"/>
                </a:solidFill>
              </a:rPr>
              <a:t># </a:t>
            </a:r>
            <a:r>
              <a:rPr lang="ko-KR" altLang="en-US" b="1" dirty="0" smtClean="0">
                <a:solidFill>
                  <a:srgbClr val="0000CC"/>
                </a:solidFill>
              </a:rPr>
              <a:t>지수 연산</a:t>
            </a:r>
            <a:r>
              <a:rPr lang="en-US" altLang="ko-KR" b="1" dirty="0" smtClean="0">
                <a:solidFill>
                  <a:srgbClr val="0000CC"/>
                </a:solidFill>
              </a:rPr>
              <a:t>:** 2</a:t>
            </a:r>
            <a:r>
              <a:rPr lang="ko-KR" altLang="en-US" b="1" dirty="0" smtClean="0">
                <a:solidFill>
                  <a:srgbClr val="0000CC"/>
                </a:solidFill>
              </a:rPr>
              <a:t>의 </a:t>
            </a:r>
            <a:r>
              <a:rPr lang="en-US" altLang="ko-KR" b="1" dirty="0" smtClean="0">
                <a:solidFill>
                  <a:srgbClr val="0000CC"/>
                </a:solidFill>
              </a:rPr>
              <a:t>10</a:t>
            </a:r>
            <a:r>
              <a:rPr lang="ko-KR" altLang="en-US" b="1" dirty="0" smtClean="0">
                <a:solidFill>
                  <a:srgbClr val="0000CC"/>
                </a:solidFill>
              </a:rPr>
              <a:t>승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1024</a:t>
            </a: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a= </a:t>
            </a:r>
            <a:r>
              <a:rPr lang="en-US" altLang="ko-KR" b="1" dirty="0" smtClean="0">
                <a:solidFill>
                  <a:srgbClr val="555555"/>
                </a:solidFill>
              </a:rPr>
              <a:t>1+1j</a:t>
            </a:r>
            <a:r>
              <a:rPr lang="en-US" altLang="ko-KR" b="1" dirty="0">
                <a:solidFill>
                  <a:srgbClr val="555555"/>
                </a:solidFill>
              </a:rPr>
              <a:t>	</a:t>
            </a:r>
            <a:r>
              <a:rPr lang="en-US" altLang="ko-KR" b="1" dirty="0" smtClean="0">
                <a:solidFill>
                  <a:srgbClr val="555555"/>
                </a:solidFill>
              </a:rPr>
              <a:t>	</a:t>
            </a:r>
            <a:r>
              <a:rPr lang="en-US" altLang="ko-KR" b="1" dirty="0">
                <a:solidFill>
                  <a:srgbClr val="0000CC"/>
                </a:solidFill>
              </a:rPr>
              <a:t># </a:t>
            </a:r>
            <a:r>
              <a:rPr lang="ko-KR" altLang="en-US" b="1" dirty="0" smtClean="0">
                <a:solidFill>
                  <a:srgbClr val="0000CC"/>
                </a:solidFill>
              </a:rPr>
              <a:t>복소수 연산 </a:t>
            </a:r>
            <a:r>
              <a:rPr lang="en-US" altLang="ko-KR" b="1" dirty="0" smtClean="0">
                <a:solidFill>
                  <a:srgbClr val="0000CC"/>
                </a:solidFill>
              </a:rPr>
              <a:t>a</a:t>
            </a:r>
            <a:r>
              <a:rPr lang="ko-KR" altLang="en-US" b="1" dirty="0" smtClean="0">
                <a:solidFill>
                  <a:srgbClr val="0000CC"/>
                </a:solidFill>
              </a:rPr>
              <a:t>에 </a:t>
            </a:r>
            <a:r>
              <a:rPr lang="en-US" altLang="ko-KR" b="1" dirty="0" smtClean="0">
                <a:solidFill>
                  <a:srgbClr val="0000CC"/>
                </a:solidFill>
              </a:rPr>
              <a:t>1+i </a:t>
            </a:r>
            <a:r>
              <a:rPr lang="ko-KR" altLang="en-US" b="1" dirty="0" smtClean="0">
                <a:solidFill>
                  <a:srgbClr val="0000CC"/>
                </a:solidFill>
              </a:rPr>
              <a:t>를 할당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b= </a:t>
            </a:r>
            <a:r>
              <a:rPr lang="en-US" altLang="ko-KR" b="1" dirty="0" smtClean="0">
                <a:solidFill>
                  <a:srgbClr val="555555"/>
                </a:solidFill>
              </a:rPr>
              <a:t>1-1j		</a:t>
            </a:r>
            <a:r>
              <a:rPr lang="en-US" altLang="ko-KR" b="1" dirty="0" smtClean="0">
                <a:solidFill>
                  <a:srgbClr val="0000CC"/>
                </a:solidFill>
              </a:rPr>
              <a:t># </a:t>
            </a:r>
            <a:r>
              <a:rPr lang="ko-KR" altLang="en-US" b="1" dirty="0">
                <a:solidFill>
                  <a:srgbClr val="0000CC"/>
                </a:solidFill>
              </a:rPr>
              <a:t>복소수 연산 </a:t>
            </a:r>
            <a:r>
              <a:rPr lang="en-US" altLang="ko-KR" b="1" dirty="0" smtClean="0">
                <a:solidFill>
                  <a:srgbClr val="0000CC"/>
                </a:solidFill>
              </a:rPr>
              <a:t>b</a:t>
            </a:r>
            <a:r>
              <a:rPr lang="ko-KR" altLang="en-US" b="1" dirty="0" smtClean="0">
                <a:solidFill>
                  <a:srgbClr val="0000CC"/>
                </a:solidFill>
              </a:rPr>
              <a:t>에 </a:t>
            </a:r>
            <a:r>
              <a:rPr lang="en-US" altLang="ko-KR" b="1" dirty="0" smtClean="0">
                <a:solidFill>
                  <a:srgbClr val="0000CC"/>
                </a:solidFill>
              </a:rPr>
              <a:t>1-i </a:t>
            </a:r>
            <a:r>
              <a:rPr lang="ko-KR" altLang="en-US" b="1" dirty="0">
                <a:solidFill>
                  <a:srgbClr val="0000CC"/>
                </a:solidFill>
              </a:rPr>
              <a:t>를 할당 </a:t>
            </a:r>
            <a:r>
              <a:rPr lang="en-US" altLang="ko-KR" b="1" dirty="0" smtClean="0">
                <a:solidFill>
                  <a:srgbClr val="555555"/>
                </a:solidFill>
              </a:rPr>
              <a:t>	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</a:t>
            </a:r>
            <a:r>
              <a:rPr lang="en-US" altLang="ko-KR" b="1" dirty="0" smtClean="0">
                <a:solidFill>
                  <a:srgbClr val="555555"/>
                </a:solidFill>
              </a:rPr>
              <a:t>a*b		</a:t>
            </a:r>
            <a:r>
              <a:rPr lang="en-US" altLang="ko-KR" b="1" dirty="0" smtClean="0">
                <a:solidFill>
                  <a:srgbClr val="0000CC"/>
                </a:solidFill>
              </a:rPr>
              <a:t># (1+i) * (1-i) = 2 ※ (</a:t>
            </a:r>
            <a:r>
              <a:rPr lang="en-US" altLang="ko-KR" b="1" dirty="0" err="1" smtClean="0">
                <a:solidFill>
                  <a:srgbClr val="0000CC"/>
                </a:solidFill>
              </a:rPr>
              <a:t>x+y</a:t>
            </a:r>
            <a:r>
              <a:rPr lang="en-US" altLang="ko-KR" b="1" dirty="0" smtClean="0">
                <a:solidFill>
                  <a:srgbClr val="0000CC"/>
                </a:solidFill>
              </a:rPr>
              <a:t>)(x-y) = x</a:t>
            </a:r>
            <a:r>
              <a:rPr lang="en-US" altLang="ko-KR" b="1" baseline="30000" dirty="0" smtClean="0">
                <a:solidFill>
                  <a:srgbClr val="0000CC"/>
                </a:solidFill>
              </a:rPr>
              <a:t>2</a:t>
            </a:r>
            <a:r>
              <a:rPr lang="en-US" altLang="ko-KR" b="1" dirty="0" smtClean="0">
                <a:solidFill>
                  <a:srgbClr val="0000CC"/>
                </a:solidFill>
              </a:rPr>
              <a:t> – y</a:t>
            </a:r>
            <a:r>
              <a:rPr lang="en-US" altLang="ko-KR" b="1" baseline="30000" dirty="0" smtClean="0">
                <a:solidFill>
                  <a:srgbClr val="0000CC"/>
                </a:solidFill>
              </a:rPr>
              <a:t>2</a:t>
            </a:r>
            <a:endParaRPr lang="en-US" altLang="ko-KR" b="1" baseline="30000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(2+0j)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378727" y="5865614"/>
            <a:ext cx="3586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Source: </a:t>
            </a:r>
            <a:r>
              <a:rPr lang="ko-KR" altLang="en-US" b="1" dirty="0" err="1" smtClean="0"/>
              <a:t>파이썬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3 </a:t>
            </a:r>
            <a:r>
              <a:rPr lang="ko-KR" altLang="en-US" b="1" dirty="0" smtClean="0"/>
              <a:t>바이블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이강성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3966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139114" y="1919213"/>
            <a:ext cx="459872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0"/>
              </a:spcAft>
            </a:pPr>
            <a:r>
              <a:rPr lang="en-US" altLang="ko-KR" sz="3200" dirty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Everybody </a:t>
            </a:r>
            <a:r>
              <a:rPr lang="en-US" altLang="ko-KR" sz="3200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in </a:t>
            </a:r>
            <a:r>
              <a:rPr lang="en-US" altLang="ko-KR" sz="3200" dirty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this country </a:t>
            </a:r>
            <a:r>
              <a:rPr lang="en-US" altLang="ko-KR" sz="3200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/>
            </a:r>
            <a:br>
              <a:rPr lang="en-US" altLang="ko-KR" sz="3200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</a:br>
            <a:r>
              <a:rPr lang="en-US" altLang="ko-KR" sz="3200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should learn to </a:t>
            </a:r>
            <a:r>
              <a:rPr lang="en-US" altLang="ko-KR" sz="3200" dirty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program </a:t>
            </a:r>
            <a:r>
              <a:rPr lang="en-US" altLang="ko-KR" sz="3200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/>
            </a:r>
            <a:br>
              <a:rPr lang="en-US" altLang="ko-KR" sz="3200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</a:br>
            <a:r>
              <a:rPr lang="en-US" altLang="ko-KR" sz="3200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a </a:t>
            </a:r>
            <a:r>
              <a:rPr lang="en-US" altLang="ko-KR" sz="3200" dirty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computer, because </a:t>
            </a:r>
            <a:r>
              <a:rPr lang="en-US" altLang="ko-KR" sz="3200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/>
            </a:r>
            <a:br>
              <a:rPr lang="en-US" altLang="ko-KR" sz="3200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</a:br>
            <a:r>
              <a:rPr lang="en-US" altLang="ko-KR" sz="3200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C0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it </a:t>
            </a:r>
            <a:r>
              <a:rPr lang="en-US" altLang="ko-KR" sz="3200" dirty="0">
                <a:ln w="38100">
                  <a:solidFill>
                    <a:srgbClr val="0D0D0D">
                      <a:alpha val="42000"/>
                    </a:srgbClr>
                  </a:solidFill>
                </a:ln>
                <a:solidFill>
                  <a:srgbClr val="C0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teaches you how to think</a:t>
            </a:r>
            <a:endParaRPr lang="ko-KR" altLang="en-US" sz="3200" dirty="0">
              <a:ln w="38100">
                <a:solidFill>
                  <a:srgbClr val="0D0D0D">
                    <a:alpha val="42000"/>
                  </a:srgbClr>
                </a:solidFill>
              </a:ln>
              <a:solidFill>
                <a:srgbClr val="C00000"/>
              </a:solidFill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1369" y="1434267"/>
            <a:ext cx="3660551" cy="3198693"/>
            <a:chOff x="0" y="441680"/>
            <a:chExt cx="4601497" cy="4076701"/>
          </a:xfrm>
        </p:grpSpPr>
        <p:pic>
          <p:nvPicPr>
            <p:cNvPr id="4098" name="Picture 2" descr="http://cj222.files.wordpress.com/2013/03/steve_jobs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84"/>
            <a:stretch/>
          </p:blipFill>
          <p:spPr bwMode="auto">
            <a:xfrm>
              <a:off x="260453" y="441680"/>
              <a:ext cx="4341044" cy="4076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0" y="1386348"/>
              <a:ext cx="855406" cy="12978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4139114" y="4085173"/>
            <a:ext cx="45987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3000"/>
              </a:spcAft>
            </a:pPr>
            <a:r>
              <a:rPr lang="en-US" altLang="ko-KR" sz="3200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- Steve Jobs- </a:t>
            </a:r>
            <a:endParaRPr lang="ko-KR" altLang="en-US" sz="3200" dirty="0">
              <a:ln w="38100">
                <a:solidFill>
                  <a:srgbClr val="0D0D0D">
                    <a:alpha val="42000"/>
                  </a:srgbClr>
                </a:solidFill>
              </a:ln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7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실습</a:t>
            </a:r>
            <a:r>
              <a:rPr lang="en-US" altLang="ko-KR" dirty="0" smtClean="0">
                <a:latin typeface="Helvetica" panose="020B0604020202030204" pitchFamily="34" charset="0"/>
              </a:rPr>
              <a:t>] </a:t>
            </a:r>
            <a:r>
              <a:rPr lang="ko-KR" altLang="en-US" dirty="0" smtClean="0">
                <a:latin typeface="Helvetica" panose="020B0604020202030204" pitchFamily="34" charset="0"/>
              </a:rPr>
              <a:t>문자열 연산하기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1417638"/>
            <a:ext cx="8394700" cy="3581082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a = 'This is a </a:t>
            </a:r>
            <a:r>
              <a:rPr lang="en-US" altLang="ko-KR" b="1" dirty="0" smtClean="0">
                <a:solidFill>
                  <a:srgbClr val="555555"/>
                </a:solidFill>
              </a:rPr>
              <a:t>class‘			</a:t>
            </a:r>
            <a:r>
              <a:rPr lang="en-US" altLang="ko-KR" b="1" dirty="0">
                <a:solidFill>
                  <a:srgbClr val="0000CC"/>
                </a:solidFill>
              </a:rPr>
              <a:t># </a:t>
            </a:r>
            <a:r>
              <a:rPr lang="ko-KR" altLang="en-US" b="1" dirty="0" smtClean="0">
                <a:solidFill>
                  <a:srgbClr val="0000CC"/>
                </a:solidFill>
              </a:rPr>
              <a:t>작은 따옴표로 문자열 나열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b = "for PYTHON at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Gachon</a:t>
            </a:r>
            <a:r>
              <a:rPr lang="en-US" altLang="ko-KR" b="1" dirty="0" smtClean="0">
                <a:solidFill>
                  <a:srgbClr val="555555"/>
                </a:solidFill>
              </a:rPr>
              <a:t>“	</a:t>
            </a:r>
            <a:r>
              <a:rPr lang="en-US" altLang="ko-KR" b="1" dirty="0" smtClean="0">
                <a:solidFill>
                  <a:srgbClr val="0000CC"/>
                </a:solidFill>
              </a:rPr>
              <a:t># </a:t>
            </a:r>
            <a:r>
              <a:rPr lang="ko-KR" altLang="en-US" b="1" dirty="0" smtClean="0">
                <a:solidFill>
                  <a:srgbClr val="0000CC"/>
                </a:solidFill>
              </a:rPr>
              <a:t>큰 따옴표로 </a:t>
            </a:r>
            <a:r>
              <a:rPr lang="ko-KR" altLang="en-US" b="1" dirty="0">
                <a:solidFill>
                  <a:srgbClr val="0000CC"/>
                </a:solidFill>
              </a:rPr>
              <a:t>문자열 나열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a+ " " + </a:t>
            </a:r>
            <a:r>
              <a:rPr lang="en-US" altLang="ko-KR" b="1" dirty="0" smtClean="0">
                <a:solidFill>
                  <a:srgbClr val="555555"/>
                </a:solidFill>
              </a:rPr>
              <a:t>b				</a:t>
            </a:r>
            <a:r>
              <a:rPr lang="en-US" altLang="ko-KR" b="1" dirty="0" smtClean="0">
                <a:solidFill>
                  <a:srgbClr val="0000CC"/>
                </a:solidFill>
              </a:rPr>
              <a:t># </a:t>
            </a:r>
            <a:r>
              <a:rPr lang="ko-KR" altLang="en-US" b="1" dirty="0" smtClean="0">
                <a:solidFill>
                  <a:srgbClr val="0000CC"/>
                </a:solidFill>
              </a:rPr>
              <a:t>두 문자열 합치기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'This is a class for PYTHON at </a:t>
            </a:r>
            <a:r>
              <a:rPr lang="en-US" altLang="ko-KR" b="1" dirty="0" err="1">
                <a:solidFill>
                  <a:srgbClr val="555555"/>
                </a:solidFill>
              </a:rPr>
              <a:t>Gachon</a:t>
            </a:r>
            <a:r>
              <a:rPr lang="en-US" altLang="ko-KR" b="1" dirty="0">
                <a:solidFill>
                  <a:srgbClr val="555555"/>
                </a:solidFill>
              </a:rPr>
              <a:t>'</a:t>
            </a: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</a:t>
            </a:r>
            <a:r>
              <a:rPr lang="en-US" altLang="ko-KR" b="1" dirty="0" err="1">
                <a:solidFill>
                  <a:srgbClr val="555555"/>
                </a:solidFill>
              </a:rPr>
              <a:t>a.upper</a:t>
            </a:r>
            <a:r>
              <a:rPr lang="en-US" altLang="ko-KR" b="1" dirty="0" smtClean="0">
                <a:solidFill>
                  <a:srgbClr val="555555"/>
                </a:solidFill>
              </a:rPr>
              <a:t>()				</a:t>
            </a:r>
            <a:r>
              <a:rPr lang="en-US" altLang="ko-KR" b="1" dirty="0" smtClean="0">
                <a:solidFill>
                  <a:srgbClr val="0000CC"/>
                </a:solidFill>
              </a:rPr>
              <a:t># </a:t>
            </a:r>
            <a:r>
              <a:rPr lang="ko-KR" altLang="en-US" b="1" dirty="0" smtClean="0">
                <a:solidFill>
                  <a:srgbClr val="0000CC"/>
                </a:solidFill>
              </a:rPr>
              <a:t>대문자로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'THIS IS A CLASS'</a:t>
            </a: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</a:t>
            </a:r>
            <a:r>
              <a:rPr lang="en-US" altLang="ko-KR" b="1" dirty="0" err="1">
                <a:solidFill>
                  <a:srgbClr val="555555"/>
                </a:solidFill>
              </a:rPr>
              <a:t>a.lower</a:t>
            </a:r>
            <a:r>
              <a:rPr lang="en-US" altLang="ko-KR" b="1" dirty="0" smtClean="0">
                <a:solidFill>
                  <a:srgbClr val="555555"/>
                </a:solidFill>
              </a:rPr>
              <a:t>()				</a:t>
            </a:r>
            <a:r>
              <a:rPr lang="en-US" altLang="ko-KR" b="1" dirty="0" smtClean="0">
                <a:solidFill>
                  <a:srgbClr val="0000CC"/>
                </a:solidFill>
              </a:rPr>
              <a:t># </a:t>
            </a:r>
            <a:r>
              <a:rPr lang="ko-KR" altLang="en-US" b="1" dirty="0" smtClean="0">
                <a:solidFill>
                  <a:srgbClr val="0000CC"/>
                </a:solidFill>
              </a:rPr>
              <a:t>소문자로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'this is a class</a:t>
            </a:r>
            <a:r>
              <a:rPr lang="en-US" altLang="ko-KR" b="1" dirty="0" smtClean="0">
                <a:solidFill>
                  <a:srgbClr val="555555"/>
                </a:solidFill>
              </a:rPr>
              <a:t>'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78727" y="5865614"/>
            <a:ext cx="3586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Source: </a:t>
            </a:r>
            <a:r>
              <a:rPr lang="ko-KR" altLang="en-US" b="1" dirty="0" err="1" smtClean="0"/>
              <a:t>파이썬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3 </a:t>
            </a:r>
            <a:r>
              <a:rPr lang="ko-KR" altLang="en-US" b="1" dirty="0" smtClean="0"/>
              <a:t>바이블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이강성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3461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93591" y="2271835"/>
            <a:ext cx="8085631" cy="2654126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My First Python Program</a:t>
            </a:r>
            <a:endParaRPr lang="en-US" altLang="ko-KR" sz="4800" b="1" spc="-50" dirty="0">
              <a:latin typeface="Garamond" panose="02020404030301010803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03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실습</a:t>
            </a:r>
            <a:r>
              <a:rPr lang="en-US" altLang="ko-KR" dirty="0" smtClean="0">
                <a:latin typeface="Helvetica" panose="020B0604020202030204" pitchFamily="34" charset="0"/>
              </a:rPr>
              <a:t>] </a:t>
            </a:r>
            <a:r>
              <a:rPr lang="ko-KR" altLang="en-US" dirty="0" err="1" smtClean="0">
                <a:latin typeface="Helvetica" panose="020B0604020202030204" pitchFamily="34" charset="0"/>
              </a:rPr>
              <a:t>파이썬</a:t>
            </a:r>
            <a:r>
              <a:rPr lang="ko-KR" altLang="en-US" dirty="0" smtClean="0">
                <a:latin typeface="Helvetica" panose="020B0604020202030204" pitchFamily="34" charset="0"/>
              </a:rPr>
              <a:t> 프로그램 만들기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78727" y="5865614"/>
            <a:ext cx="3586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Source: </a:t>
            </a:r>
            <a:r>
              <a:rPr lang="ko-KR" altLang="en-US" b="1" dirty="0" err="1" smtClean="0"/>
              <a:t>파이썬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3 </a:t>
            </a:r>
            <a:r>
              <a:rPr lang="ko-KR" altLang="en-US" b="1" dirty="0" smtClean="0"/>
              <a:t>바이블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이강성</a:t>
            </a:r>
            <a:endParaRPr lang="ko-KR" altLang="en-US" b="1" dirty="0"/>
          </a:p>
        </p:txBody>
      </p:sp>
      <p:sp>
        <p:nvSpPr>
          <p:cNvPr id="4" name="직사각형 3"/>
          <p:cNvSpPr/>
          <p:nvPr/>
        </p:nvSpPr>
        <p:spPr>
          <a:xfrm>
            <a:off x="368300" y="2687162"/>
            <a:ext cx="8394700" cy="1615440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print "I Love pizza!"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print "pizza" * 5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print "yum" * 3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print "I'm full</a:t>
            </a:r>
            <a:r>
              <a:rPr lang="en-US" altLang="ko-KR" b="1" dirty="0" smtClean="0">
                <a:solidFill>
                  <a:srgbClr val="555555"/>
                </a:solidFill>
              </a:rPr>
              <a:t>."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8300" y="1417638"/>
            <a:ext cx="87757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아래의 프로그램을 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“myfirstpython.py” 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파일로</a:t>
            </a:r>
            <a:endParaRPr lang="en-US" altLang="ko-KR" sz="3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200"/>
              </a:spcAft>
            </a:pPr>
            <a:r>
              <a:rPr lang="ko-KR" altLang="en-US" sz="3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작성후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실행하세요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8300" y="4468336"/>
            <a:ext cx="8394700" cy="1795304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[~@server ~]$ </a:t>
            </a:r>
            <a:r>
              <a:rPr lang="en-US" altLang="ko-KR" b="1" dirty="0">
                <a:solidFill>
                  <a:srgbClr val="555555"/>
                </a:solidFill>
              </a:rPr>
              <a:t>python myfirstpython.py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I Love pizza!</a:t>
            </a:r>
          </a:p>
          <a:p>
            <a:pPr>
              <a:spcAft>
                <a:spcPts val="600"/>
              </a:spcAft>
            </a:pPr>
            <a:r>
              <a:rPr lang="en-US" altLang="ko-KR" b="1" dirty="0" err="1">
                <a:solidFill>
                  <a:srgbClr val="555555"/>
                </a:solidFill>
              </a:rPr>
              <a:t>pizzapizzapizzapizzapizza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err="1">
                <a:solidFill>
                  <a:srgbClr val="555555"/>
                </a:solidFill>
              </a:rPr>
              <a:t>yumyumyum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I'm full.</a:t>
            </a:r>
          </a:p>
        </p:txBody>
      </p:sp>
    </p:spTree>
    <p:extLst>
      <p:ext uri="{BB962C8B-B14F-4D97-AF65-F5344CB8AC3E}">
        <p14:creationId xmlns:p14="http://schemas.microsoft.com/office/powerpoint/2010/main" val="39346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7796" y="541368"/>
            <a:ext cx="8394700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0"/>
              </a:spcAft>
            </a:pPr>
            <a:r>
              <a:rPr lang="ko-KR" altLang="en-US" sz="5400" b="1" dirty="0" err="1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파이썬</a:t>
            </a:r>
            <a:r>
              <a:rPr lang="ko-KR" altLang="en-US" sz="54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기초 문법 이해 </a:t>
            </a:r>
            <a:r>
              <a:rPr lang="en-US" altLang="ko-KR" sz="54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- 1</a:t>
            </a:r>
          </a:p>
          <a:p>
            <a:pPr>
              <a:spcAft>
                <a:spcPts val="3000"/>
              </a:spcAft>
            </a:pPr>
            <a:r>
              <a:rPr lang="ko-KR" altLang="en-US" sz="5400" b="1" dirty="0" err="1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ㆍ메모리와</a:t>
            </a:r>
            <a:r>
              <a:rPr lang="ko-KR" altLang="en-US" sz="54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변수</a:t>
            </a:r>
            <a:endParaRPr lang="en-US" altLang="ko-KR" sz="5400" b="1" dirty="0" smtClean="0">
              <a:ln w="38100">
                <a:solidFill>
                  <a:srgbClr val="0D0D0D">
                    <a:alpha val="4200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3000"/>
              </a:spcAft>
            </a:pPr>
            <a:r>
              <a:rPr lang="ko-KR" altLang="en-US" sz="5400" b="1" dirty="0" err="1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ㆍ수학</a:t>
            </a:r>
            <a:r>
              <a:rPr lang="ko-KR" altLang="en-US" sz="54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연산</a:t>
            </a:r>
            <a:endParaRPr lang="en-US" altLang="ko-KR" sz="5400" b="1" dirty="0" smtClean="0">
              <a:ln w="38100">
                <a:solidFill>
                  <a:srgbClr val="0D0D0D">
                    <a:alpha val="4200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3000"/>
              </a:spcAft>
            </a:pPr>
            <a:r>
              <a:rPr lang="ko-KR" altLang="en-US" sz="5400" b="1" dirty="0" err="1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ㆍ콘솔</a:t>
            </a:r>
            <a:r>
              <a:rPr lang="ko-KR" altLang="en-US" sz="54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입출력</a:t>
            </a:r>
            <a:endParaRPr lang="en-US" altLang="ko-KR" sz="5400" b="1" dirty="0" smtClean="0">
              <a:ln w="38100">
                <a:solidFill>
                  <a:srgbClr val="0D0D0D">
                    <a:alpha val="4200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3000"/>
              </a:spcAft>
            </a:pPr>
            <a:r>
              <a:rPr lang="ko-KR" altLang="en-US" sz="5400" b="1" dirty="0" err="1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ㆍ코딩</a:t>
            </a:r>
            <a:r>
              <a:rPr lang="ko-KR" altLang="en-US" sz="54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5400" b="1" dirty="0" err="1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컨벤션</a:t>
            </a:r>
            <a:endParaRPr lang="en-US" altLang="ko-KR" sz="5400" b="1" dirty="0" smtClean="0">
              <a:ln w="38100">
                <a:solidFill>
                  <a:srgbClr val="0D0D0D">
                    <a:alpha val="4200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05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93591" y="2271835"/>
            <a:ext cx="8085631" cy="2654126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메모리와 변수</a:t>
            </a:r>
            <a:endParaRPr lang="en-US" altLang="ko-KR" sz="4800" b="1" spc="-50" dirty="0">
              <a:latin typeface="Garamond" panose="02020404030301010803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6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복습</a:t>
            </a:r>
            <a:r>
              <a:rPr lang="en-US" altLang="ko-KR" dirty="0" smtClean="0">
                <a:latin typeface="Helvetica" panose="020B0604020202030204" pitchFamily="34" charset="0"/>
              </a:rPr>
              <a:t>]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2248536"/>
            <a:ext cx="8394700" cy="1108026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fr-FR" altLang="ko-KR" b="1" dirty="0">
                <a:solidFill>
                  <a:srgbClr val="555555"/>
                </a:solidFill>
              </a:rPr>
              <a:t>&gt;&gt;&gt; Professor = </a:t>
            </a:r>
            <a:r>
              <a:rPr lang="fr-FR" altLang="ko-KR" b="1" dirty="0" smtClean="0">
                <a:solidFill>
                  <a:srgbClr val="555555"/>
                </a:solidFill>
              </a:rPr>
              <a:t>“</a:t>
            </a:r>
            <a:r>
              <a:rPr lang="en-US" altLang="ko-KR" b="1" dirty="0" smtClean="0">
                <a:solidFill>
                  <a:srgbClr val="555555"/>
                </a:solidFill>
              </a:rPr>
              <a:t>SONG SANG JUN</a:t>
            </a:r>
            <a:r>
              <a:rPr lang="fr-FR" altLang="ko-KR" b="1" dirty="0" smtClean="0">
                <a:solidFill>
                  <a:srgbClr val="555555"/>
                </a:solidFill>
              </a:rPr>
              <a:t>"</a:t>
            </a:r>
            <a:endParaRPr lang="fr-FR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fr-FR" altLang="ko-KR" b="1" dirty="0">
                <a:solidFill>
                  <a:srgbClr val="555555"/>
                </a:solidFill>
              </a:rPr>
              <a:t>&gt;&gt;&gt; print </a:t>
            </a:r>
            <a:r>
              <a:rPr lang="fr-FR" altLang="ko-KR" b="1" dirty="0" smtClean="0">
                <a:solidFill>
                  <a:srgbClr val="555555"/>
                </a:solidFill>
              </a:rPr>
              <a:t>Professor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8300" y="1417638"/>
            <a:ext cx="8775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다음 프로그램의 기대되는 결과 값은 무엇일까요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8300" y="3602685"/>
            <a:ext cx="8394700" cy="1108026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fr-FR" altLang="ko-KR" b="1" dirty="0">
                <a:solidFill>
                  <a:srgbClr val="555555"/>
                </a:solidFill>
              </a:rPr>
              <a:t>&gt;&gt;&gt; a = 7</a:t>
            </a:r>
          </a:p>
          <a:p>
            <a:pPr>
              <a:spcAft>
                <a:spcPts val="600"/>
              </a:spcAft>
            </a:pPr>
            <a:r>
              <a:rPr lang="fr-FR" altLang="ko-KR" b="1" dirty="0">
                <a:solidFill>
                  <a:srgbClr val="555555"/>
                </a:solidFill>
              </a:rPr>
              <a:t>&gt;&gt;&gt; b = 5</a:t>
            </a:r>
          </a:p>
          <a:p>
            <a:pPr>
              <a:spcAft>
                <a:spcPts val="600"/>
              </a:spcAft>
            </a:pPr>
            <a:r>
              <a:rPr lang="fr-FR" altLang="ko-KR" b="1" dirty="0">
                <a:solidFill>
                  <a:srgbClr val="555555"/>
                </a:solidFill>
              </a:rPr>
              <a:t>&gt;&gt;&gt; print </a:t>
            </a:r>
            <a:r>
              <a:rPr lang="fr-FR" altLang="ko-KR" b="1" dirty="0" smtClean="0">
                <a:solidFill>
                  <a:srgbClr val="555555"/>
                </a:solidFill>
              </a:rPr>
              <a:t>a+b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8300" y="4956834"/>
            <a:ext cx="8394700" cy="1108026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fr-FR" altLang="ko-KR" b="1" dirty="0">
                <a:solidFill>
                  <a:srgbClr val="555555"/>
                </a:solidFill>
              </a:rPr>
              <a:t>&gt;&gt;&gt; a = 7</a:t>
            </a:r>
          </a:p>
          <a:p>
            <a:pPr>
              <a:spcAft>
                <a:spcPts val="600"/>
              </a:spcAft>
            </a:pPr>
            <a:r>
              <a:rPr lang="fr-FR" altLang="ko-KR" b="1" dirty="0">
                <a:solidFill>
                  <a:srgbClr val="555555"/>
                </a:solidFill>
              </a:rPr>
              <a:t>&gt;&gt;&gt; b = 5</a:t>
            </a:r>
          </a:p>
          <a:p>
            <a:pPr>
              <a:spcAft>
                <a:spcPts val="600"/>
              </a:spcAft>
            </a:pPr>
            <a:r>
              <a:rPr lang="fr-FR" altLang="ko-KR" b="1" dirty="0">
                <a:solidFill>
                  <a:srgbClr val="555555"/>
                </a:solidFill>
              </a:rPr>
              <a:t>&gt;&gt;&gt; print </a:t>
            </a:r>
            <a:r>
              <a:rPr lang="fr-FR" altLang="ko-KR" b="1" dirty="0" smtClean="0">
                <a:solidFill>
                  <a:srgbClr val="555555"/>
                </a:solidFill>
              </a:rPr>
              <a:t>"</a:t>
            </a:r>
            <a:r>
              <a:rPr lang="fr-FR" altLang="ko-KR" b="1" dirty="0">
                <a:solidFill>
                  <a:srgbClr val="555555"/>
                </a:solidFill>
              </a:rPr>
              <a:t>a+b</a:t>
            </a:r>
            <a:r>
              <a:rPr lang="fr-FR" altLang="ko-KR" b="1" dirty="0" smtClean="0">
                <a:solidFill>
                  <a:srgbClr val="555555"/>
                </a:solidFill>
              </a:rPr>
              <a:t>"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48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정답</a:t>
            </a:r>
            <a:r>
              <a:rPr lang="en-US" altLang="ko-KR" dirty="0" smtClean="0">
                <a:latin typeface="Helvetica" panose="020B0604020202030204" pitchFamily="34" charset="0"/>
              </a:rPr>
              <a:t>]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1619464"/>
            <a:ext cx="8394700" cy="1108026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fr-FR" altLang="ko-KR" b="1" dirty="0">
                <a:solidFill>
                  <a:srgbClr val="555555"/>
                </a:solidFill>
              </a:rPr>
              <a:t>&gt;&gt;&gt; Professor = </a:t>
            </a:r>
            <a:r>
              <a:rPr lang="fr-FR" altLang="ko-KR" b="1" dirty="0" smtClean="0">
                <a:solidFill>
                  <a:srgbClr val="555555"/>
                </a:solidFill>
              </a:rPr>
              <a:t>"</a:t>
            </a:r>
            <a:r>
              <a:rPr lang="en-US" altLang="ko-KR" b="1" dirty="0">
                <a:solidFill>
                  <a:srgbClr val="555555"/>
                </a:solidFill>
              </a:rPr>
              <a:t> SONG SANG JUN </a:t>
            </a:r>
            <a:r>
              <a:rPr lang="fr-FR" altLang="ko-KR" b="1" dirty="0" smtClean="0">
                <a:solidFill>
                  <a:srgbClr val="555555"/>
                </a:solidFill>
              </a:rPr>
              <a:t>"</a:t>
            </a:r>
            <a:endParaRPr lang="fr-FR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fr-FR" altLang="ko-KR" b="1" dirty="0">
                <a:solidFill>
                  <a:srgbClr val="555555"/>
                </a:solidFill>
              </a:rPr>
              <a:t>&gt;&gt;&gt; </a:t>
            </a:r>
            <a:r>
              <a:rPr lang="fr-FR" altLang="ko-KR" b="1" dirty="0" err="1">
                <a:solidFill>
                  <a:srgbClr val="555555"/>
                </a:solidFill>
              </a:rPr>
              <a:t>print</a:t>
            </a:r>
            <a:r>
              <a:rPr lang="fr-FR" altLang="ko-KR" b="1" dirty="0">
                <a:solidFill>
                  <a:srgbClr val="555555"/>
                </a:solidFill>
              </a:rPr>
              <a:t> (Professor</a:t>
            </a:r>
            <a:r>
              <a:rPr lang="fr-FR" altLang="ko-KR" b="1" dirty="0" smtClean="0">
                <a:solidFill>
                  <a:srgbClr val="555555"/>
                </a:solidFill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0000CC"/>
                </a:solidFill>
              </a:rPr>
              <a:t>SONG SANG JUN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8300" y="3028377"/>
            <a:ext cx="8394700" cy="1398842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fr-FR" altLang="ko-KR" b="1" dirty="0" smtClean="0">
                <a:solidFill>
                  <a:srgbClr val="555555"/>
                </a:solidFill>
              </a:rPr>
              <a:t>&gt;&gt;&gt; a = 7</a:t>
            </a:r>
          </a:p>
          <a:p>
            <a:pPr>
              <a:spcAft>
                <a:spcPts val="600"/>
              </a:spcAft>
            </a:pPr>
            <a:r>
              <a:rPr lang="fr-FR" altLang="ko-KR" b="1" dirty="0" smtClean="0">
                <a:solidFill>
                  <a:srgbClr val="555555"/>
                </a:solidFill>
              </a:rPr>
              <a:t>&gt;&gt;&gt; b = 5</a:t>
            </a:r>
          </a:p>
          <a:p>
            <a:pPr>
              <a:spcAft>
                <a:spcPts val="600"/>
              </a:spcAft>
            </a:pPr>
            <a:r>
              <a:rPr lang="fr-FR" altLang="ko-KR" b="1" dirty="0" smtClean="0">
                <a:solidFill>
                  <a:srgbClr val="555555"/>
                </a:solidFill>
              </a:rPr>
              <a:t>&gt;&gt;&gt; </a:t>
            </a:r>
            <a:r>
              <a:rPr lang="fr-FR" altLang="ko-KR" b="1" dirty="0" err="1" smtClean="0">
                <a:solidFill>
                  <a:srgbClr val="555555"/>
                </a:solidFill>
              </a:rPr>
              <a:t>print</a:t>
            </a:r>
            <a:r>
              <a:rPr lang="fr-FR" altLang="ko-KR" b="1" dirty="0" smtClean="0">
                <a:solidFill>
                  <a:srgbClr val="555555"/>
                </a:solidFill>
              </a:rPr>
              <a:t> (</a:t>
            </a:r>
            <a:r>
              <a:rPr lang="fr-FR" altLang="ko-KR" b="1" dirty="0" err="1" smtClean="0">
                <a:solidFill>
                  <a:srgbClr val="555555"/>
                </a:solidFill>
              </a:rPr>
              <a:t>a+b</a:t>
            </a:r>
            <a:r>
              <a:rPr lang="fr-FR" altLang="ko-KR" b="1" dirty="0" smtClean="0">
                <a:solidFill>
                  <a:srgbClr val="555555"/>
                </a:solidFill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0000CC"/>
                </a:solidFill>
              </a:rPr>
              <a:t>12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8300" y="4625132"/>
            <a:ext cx="8394700" cy="1505053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fr-FR" altLang="ko-KR" b="1" dirty="0">
                <a:solidFill>
                  <a:srgbClr val="555555"/>
                </a:solidFill>
              </a:rPr>
              <a:t>&gt;&gt;&gt; a = 7</a:t>
            </a:r>
          </a:p>
          <a:p>
            <a:pPr>
              <a:spcAft>
                <a:spcPts val="600"/>
              </a:spcAft>
            </a:pPr>
            <a:r>
              <a:rPr lang="fr-FR" altLang="ko-KR" b="1" dirty="0">
                <a:solidFill>
                  <a:srgbClr val="555555"/>
                </a:solidFill>
              </a:rPr>
              <a:t>&gt;&gt;&gt; b = 5</a:t>
            </a:r>
          </a:p>
          <a:p>
            <a:pPr>
              <a:spcAft>
                <a:spcPts val="600"/>
              </a:spcAft>
            </a:pPr>
            <a:r>
              <a:rPr lang="fr-FR" altLang="ko-KR" b="1" dirty="0">
                <a:solidFill>
                  <a:srgbClr val="555555"/>
                </a:solidFill>
              </a:rPr>
              <a:t>&gt;&gt;&gt; </a:t>
            </a:r>
            <a:r>
              <a:rPr lang="fr-FR" altLang="ko-KR" b="1" dirty="0" err="1">
                <a:solidFill>
                  <a:srgbClr val="555555"/>
                </a:solidFill>
              </a:rPr>
              <a:t>print</a:t>
            </a:r>
            <a:r>
              <a:rPr lang="fr-FR" altLang="ko-KR" b="1" dirty="0">
                <a:solidFill>
                  <a:srgbClr val="555555"/>
                </a:solidFill>
              </a:rPr>
              <a:t> ("</a:t>
            </a:r>
            <a:r>
              <a:rPr lang="fr-FR" altLang="ko-KR" b="1" dirty="0" err="1">
                <a:solidFill>
                  <a:srgbClr val="555555"/>
                </a:solidFill>
              </a:rPr>
              <a:t>a+b</a:t>
            </a:r>
            <a:r>
              <a:rPr lang="fr-FR" altLang="ko-KR" b="1" dirty="0" smtClean="0">
                <a:solidFill>
                  <a:srgbClr val="555555"/>
                </a:solidFill>
              </a:rPr>
              <a:t>")</a:t>
            </a:r>
          </a:p>
          <a:p>
            <a:pPr>
              <a:spcAft>
                <a:spcPts val="600"/>
              </a:spcAft>
            </a:pPr>
            <a:r>
              <a:rPr lang="en-US" altLang="ko-KR" b="1" dirty="0" err="1">
                <a:solidFill>
                  <a:srgbClr val="0000CC"/>
                </a:solidFill>
              </a:rPr>
              <a:t>a+b</a:t>
            </a:r>
            <a:endParaRPr lang="en-US" altLang="ko-KR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69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7796" y="1973928"/>
            <a:ext cx="8394700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3000"/>
              </a:spcAft>
            </a:pPr>
            <a:r>
              <a:rPr lang="ko-KR" altLang="en-US" sz="54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 순간 컴퓨터에서 </a:t>
            </a:r>
            <a:endParaRPr lang="en-US" altLang="ko-KR" sz="5400" b="1" dirty="0" smtClean="0">
              <a:ln w="38100">
                <a:solidFill>
                  <a:srgbClr val="0D0D0D">
                    <a:alpha val="4200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Aft>
                <a:spcPts val="3000"/>
              </a:spcAft>
            </a:pPr>
            <a:r>
              <a:rPr lang="ko-KR" altLang="en-US" sz="54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무슨 일이 일어난 일은</a:t>
            </a:r>
            <a:r>
              <a:rPr lang="en-US" altLang="ko-KR" sz="54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5400" b="1" dirty="0">
              <a:ln w="38100">
                <a:solidFill>
                  <a:srgbClr val="0D0D0D">
                    <a:alpha val="4200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32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문제</a:t>
            </a:r>
            <a:r>
              <a:rPr lang="en-US" altLang="ko-KR" dirty="0" smtClean="0">
                <a:latin typeface="Helvetica" panose="020B0604020202030204" pitchFamily="34" charset="0"/>
              </a:rPr>
              <a:t>]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8300" y="1417638"/>
            <a:ext cx="8775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Professor = “SONG SANG JUN” 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의미는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8300" y="2560320"/>
            <a:ext cx="813562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3200" dirty="0" smtClean="0"/>
              <a:t>① </a:t>
            </a:r>
            <a:r>
              <a:rPr lang="en-US" altLang="ko-KR" sz="3200" dirty="0" smtClean="0"/>
              <a:t>Professor</a:t>
            </a:r>
            <a:r>
              <a:rPr lang="ko-KR" altLang="en-US" sz="3200" dirty="0" smtClean="0"/>
              <a:t>의 이름은 </a:t>
            </a:r>
            <a:r>
              <a:rPr lang="en-US" altLang="ko-KR" sz="3200" dirty="0" smtClean="0"/>
              <a:t>SONG SANGJUN</a:t>
            </a:r>
            <a:r>
              <a:rPr lang="ko-KR" altLang="en-US" sz="3200" dirty="0" smtClean="0"/>
              <a:t>이다</a:t>
            </a:r>
            <a:r>
              <a:rPr lang="en-US" altLang="ko-KR" sz="3200" dirty="0" smtClean="0"/>
              <a:t>.</a:t>
            </a:r>
          </a:p>
          <a:p>
            <a:pPr>
              <a:spcAft>
                <a:spcPts val="1200"/>
              </a:spcAft>
            </a:pPr>
            <a:r>
              <a:rPr lang="ko-KR" altLang="en-US" sz="3200" dirty="0" smtClean="0"/>
              <a:t>② </a:t>
            </a:r>
            <a:r>
              <a:rPr lang="en-US" altLang="ko-KR" sz="3200" dirty="0" smtClean="0"/>
              <a:t>Professor</a:t>
            </a:r>
            <a:r>
              <a:rPr lang="ko-KR" altLang="en-US" sz="3200" dirty="0" smtClean="0"/>
              <a:t>는 </a:t>
            </a:r>
            <a:r>
              <a:rPr lang="en-US" altLang="ko-KR" sz="3200" dirty="0"/>
              <a:t>SONG SANGJUN </a:t>
            </a:r>
            <a:r>
              <a:rPr lang="ko-KR" altLang="en-US" sz="3200" dirty="0" smtClean="0"/>
              <a:t>이다</a:t>
            </a:r>
            <a:r>
              <a:rPr lang="en-US" altLang="ko-KR" sz="3200" dirty="0" smtClean="0"/>
              <a:t>.</a:t>
            </a:r>
          </a:p>
          <a:p>
            <a:pPr>
              <a:spcAft>
                <a:spcPts val="1200"/>
              </a:spcAft>
            </a:pPr>
            <a:r>
              <a:rPr lang="ko-KR" altLang="en-US" sz="3200" dirty="0" smtClean="0"/>
              <a:t>③ </a:t>
            </a:r>
            <a:r>
              <a:rPr lang="en-US" altLang="ko-KR" sz="3200" dirty="0" smtClean="0"/>
              <a:t>Professor</a:t>
            </a:r>
            <a:r>
              <a:rPr lang="ko-KR" altLang="en-US" sz="3200" dirty="0" smtClean="0"/>
              <a:t>와 </a:t>
            </a:r>
            <a:r>
              <a:rPr lang="en-US" altLang="ko-KR" sz="3200" dirty="0"/>
              <a:t>SONG SANGJUN </a:t>
            </a:r>
            <a:r>
              <a:rPr lang="ko-KR" altLang="en-US" sz="3200" dirty="0" smtClean="0"/>
              <a:t>는 같다</a:t>
            </a:r>
            <a:r>
              <a:rPr lang="en-US" altLang="ko-KR" sz="3200" dirty="0" smtClean="0"/>
              <a:t>.</a:t>
            </a:r>
          </a:p>
          <a:p>
            <a:pPr>
              <a:spcAft>
                <a:spcPts val="1200"/>
              </a:spcAft>
            </a:pPr>
            <a:r>
              <a:rPr lang="ko-KR" altLang="en-US" sz="3200" dirty="0" smtClean="0"/>
              <a:t>④ </a:t>
            </a:r>
            <a:r>
              <a:rPr lang="en-US" altLang="ko-KR" sz="3200" dirty="0" smtClean="0"/>
              <a:t>Professor</a:t>
            </a:r>
            <a:r>
              <a:rPr lang="ko-KR" altLang="en-US" sz="3200" dirty="0" smtClean="0"/>
              <a:t>에 </a:t>
            </a:r>
            <a:r>
              <a:rPr lang="en-US" altLang="ko-KR" sz="3200" dirty="0"/>
              <a:t>SONG SANGJUN </a:t>
            </a:r>
            <a:r>
              <a:rPr lang="ko-KR" altLang="en-US" sz="3200" dirty="0" smtClean="0"/>
              <a:t>를 넣어라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9623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정답</a:t>
            </a:r>
            <a:r>
              <a:rPr lang="en-US" altLang="ko-KR" dirty="0" smtClean="0">
                <a:latin typeface="Helvetica" panose="020B0604020202030204" pitchFamily="34" charset="0"/>
              </a:rPr>
              <a:t>]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8300" y="1417638"/>
            <a:ext cx="8775700" cy="389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④ 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Professor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Sungchul Choi</a:t>
            </a:r>
            <a:r>
              <a:rPr lang="ko-KR" altLang="en-US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넣어라</a:t>
            </a:r>
            <a:endParaRPr lang="en-US" altLang="ko-KR" sz="3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정확히는 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Professor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라는 </a:t>
            </a:r>
            <a:r>
              <a:rPr lang="ko-KR" altLang="en-US" sz="32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32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(?)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2500"/>
              </a:spcAft>
            </a:pP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“Sungchul Choi“ 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라는 </a:t>
            </a:r>
            <a:r>
              <a:rPr lang="ko-KR" altLang="en-US" sz="32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집어 </a:t>
            </a:r>
            <a:r>
              <a:rPr lang="ko-KR" altLang="en-US" sz="3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넣어라는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의미</a:t>
            </a:r>
            <a:endParaRPr lang="en-US" altLang="ko-KR" sz="3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200"/>
              </a:spcAft>
            </a:pP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마찬가지로 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a=7 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b=5 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endParaRPr lang="en-US" altLang="ko-KR" sz="3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a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변수에 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7, b 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변수에 </a:t>
            </a:r>
            <a:r>
              <a:rPr lang="en-US" altLang="ko-KR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라는 </a:t>
            </a:r>
            <a:endParaRPr lang="en-US" altLang="ko-KR" sz="3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200"/>
              </a:spcAft>
            </a:pP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값을 집어 넣으라는 의미 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10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5148" y="6158775"/>
            <a:ext cx="58993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https://www.youtube.com/watch?v=nKIu9yen5nc</a:t>
            </a:r>
          </a:p>
        </p:txBody>
      </p:sp>
      <p:pic>
        <p:nvPicPr>
          <p:cNvPr id="8" name="그림 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712586"/>
            <a:ext cx="9153171" cy="504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5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문제</a:t>
            </a:r>
            <a:r>
              <a:rPr lang="en-US" altLang="ko-KR" dirty="0" smtClean="0">
                <a:latin typeface="Helvetica" panose="020B0604020202030204" pitchFamily="34" charset="0"/>
              </a:rPr>
              <a:t>]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8300" y="1417638"/>
            <a:ext cx="8775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altLang="ko-KR" sz="3200" b="1" dirty="0" err="1">
                <a:solidFill>
                  <a:srgbClr val="555555"/>
                </a:solidFill>
              </a:rPr>
              <a:t>print</a:t>
            </a:r>
            <a:r>
              <a:rPr lang="fr-FR" altLang="ko-KR" sz="3200" b="1" dirty="0">
                <a:solidFill>
                  <a:srgbClr val="555555"/>
                </a:solidFill>
              </a:rPr>
              <a:t> </a:t>
            </a:r>
            <a:r>
              <a:rPr lang="fr-FR" altLang="ko-KR" sz="3200" b="1" dirty="0" err="1" smtClean="0">
                <a:solidFill>
                  <a:srgbClr val="555555"/>
                </a:solidFill>
              </a:rPr>
              <a:t>a+b</a:t>
            </a:r>
            <a:r>
              <a:rPr lang="fr-FR" altLang="ko-KR" sz="3200" b="1" dirty="0" smtClean="0">
                <a:solidFill>
                  <a:srgbClr val="555555"/>
                </a:solidFill>
              </a:rPr>
              <a:t> </a:t>
            </a:r>
            <a:r>
              <a:rPr lang="ko-KR" altLang="en-US" sz="3200" b="1" dirty="0" smtClean="0">
                <a:solidFill>
                  <a:srgbClr val="555555"/>
                </a:solidFill>
              </a:rPr>
              <a:t>와 </a:t>
            </a:r>
            <a:r>
              <a:rPr lang="fr-FR" altLang="ko-KR" sz="3200" b="1" dirty="0" err="1">
                <a:solidFill>
                  <a:srgbClr val="555555"/>
                </a:solidFill>
              </a:rPr>
              <a:t>print</a:t>
            </a:r>
            <a:r>
              <a:rPr lang="fr-FR" altLang="ko-KR" sz="3200" b="1" dirty="0">
                <a:solidFill>
                  <a:srgbClr val="555555"/>
                </a:solidFill>
              </a:rPr>
              <a:t> </a:t>
            </a:r>
            <a:r>
              <a:rPr lang="fr-FR" altLang="ko-KR" sz="3200" b="1" dirty="0" smtClean="0">
                <a:solidFill>
                  <a:srgbClr val="555555"/>
                </a:solidFill>
              </a:rPr>
              <a:t>"</a:t>
            </a:r>
            <a:r>
              <a:rPr lang="fr-FR" altLang="ko-KR" sz="3200" b="1" dirty="0" err="1" smtClean="0">
                <a:solidFill>
                  <a:srgbClr val="555555"/>
                </a:solidFill>
              </a:rPr>
              <a:t>a+b</a:t>
            </a:r>
            <a:r>
              <a:rPr lang="fr-FR" altLang="ko-KR" sz="3200" b="1" dirty="0" smtClean="0">
                <a:solidFill>
                  <a:srgbClr val="555555"/>
                </a:solidFill>
              </a:rPr>
              <a:t>" </a:t>
            </a:r>
            <a:r>
              <a:rPr lang="ko-KR" altLang="en-US" sz="3200" b="1" dirty="0" smtClean="0">
                <a:solidFill>
                  <a:srgbClr val="555555"/>
                </a:solidFill>
              </a:rPr>
              <a:t>의 차이는</a:t>
            </a:r>
            <a:r>
              <a:rPr lang="en-US" altLang="ko-KR" sz="3200" b="1" dirty="0" smtClean="0">
                <a:solidFill>
                  <a:srgbClr val="555555"/>
                </a:solidFill>
              </a:rPr>
              <a:t>?</a:t>
            </a:r>
            <a:endParaRPr lang="fr-FR" altLang="ko-KR" sz="3200" b="1" dirty="0">
              <a:solidFill>
                <a:srgbClr val="5555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2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정답</a:t>
            </a:r>
            <a:r>
              <a:rPr lang="en-US" altLang="ko-KR" dirty="0" smtClean="0">
                <a:latin typeface="Helvetica" panose="020B0604020202030204" pitchFamily="34" charset="0"/>
              </a:rPr>
              <a:t>]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8300" y="1417638"/>
            <a:ext cx="8775700" cy="3611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altLang="ko-KR" sz="3200" b="1" dirty="0" err="1">
                <a:solidFill>
                  <a:srgbClr val="555555"/>
                </a:solidFill>
              </a:rPr>
              <a:t>print</a:t>
            </a:r>
            <a:r>
              <a:rPr lang="fr-FR" altLang="ko-KR" sz="3200" b="1" dirty="0">
                <a:solidFill>
                  <a:srgbClr val="555555"/>
                </a:solidFill>
              </a:rPr>
              <a:t> </a:t>
            </a:r>
            <a:r>
              <a:rPr lang="fr-FR" altLang="ko-KR" sz="3200" b="1" dirty="0" err="1" smtClean="0">
                <a:solidFill>
                  <a:srgbClr val="555555"/>
                </a:solidFill>
              </a:rPr>
              <a:t>a+b</a:t>
            </a:r>
            <a:endParaRPr lang="fr-FR" altLang="ko-KR" sz="3200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fr-FR" altLang="ko-KR" sz="3200" b="1" dirty="0">
                <a:solidFill>
                  <a:srgbClr val="555555"/>
                </a:solidFill>
              </a:rPr>
              <a:t> </a:t>
            </a:r>
            <a:r>
              <a:rPr lang="fr-FR" altLang="ko-KR" sz="3200" b="1" dirty="0" smtClean="0">
                <a:solidFill>
                  <a:srgbClr val="555555"/>
                </a:solidFill>
              </a:rPr>
              <a:t>- a </a:t>
            </a:r>
            <a:r>
              <a:rPr lang="ko-KR" altLang="en-US" sz="3200" b="1" dirty="0" smtClean="0">
                <a:solidFill>
                  <a:srgbClr val="555555"/>
                </a:solidFill>
              </a:rPr>
              <a:t>라는 변수에 있는 값과 </a:t>
            </a:r>
            <a:endParaRPr lang="en-US" altLang="ko-KR" sz="3200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sz="3200" b="1" dirty="0">
                <a:solidFill>
                  <a:srgbClr val="555555"/>
                </a:solidFill>
              </a:rPr>
              <a:t>  </a:t>
            </a:r>
            <a:r>
              <a:rPr lang="en-US" altLang="ko-KR" sz="3200" b="1" dirty="0" smtClean="0">
                <a:solidFill>
                  <a:srgbClr val="555555"/>
                </a:solidFill>
              </a:rPr>
              <a:t> b </a:t>
            </a:r>
            <a:r>
              <a:rPr lang="ko-KR" altLang="en-US" sz="3200" b="1" dirty="0" smtClean="0">
                <a:solidFill>
                  <a:srgbClr val="555555"/>
                </a:solidFill>
              </a:rPr>
              <a:t>라는 변수에 있는 값을 더해서 </a:t>
            </a:r>
            <a:endParaRPr lang="en-US" altLang="ko-KR" sz="3200" b="1" dirty="0" smtClean="0">
              <a:solidFill>
                <a:srgbClr val="555555"/>
              </a:solidFill>
            </a:endParaRPr>
          </a:p>
          <a:p>
            <a:pPr>
              <a:spcAft>
                <a:spcPts val="2000"/>
              </a:spcAft>
            </a:pPr>
            <a:r>
              <a:rPr lang="en-US" altLang="ko-KR" sz="3200" b="1" dirty="0">
                <a:solidFill>
                  <a:srgbClr val="555555"/>
                </a:solidFill>
              </a:rPr>
              <a:t> </a:t>
            </a:r>
            <a:r>
              <a:rPr lang="en-US" altLang="ko-KR" sz="3200" b="1" dirty="0" smtClean="0">
                <a:solidFill>
                  <a:srgbClr val="555555"/>
                </a:solidFill>
              </a:rPr>
              <a:t>  </a:t>
            </a:r>
            <a:r>
              <a:rPr lang="ko-KR" altLang="en-US" sz="3200" b="1" dirty="0" smtClean="0">
                <a:solidFill>
                  <a:srgbClr val="555555"/>
                </a:solidFill>
              </a:rPr>
              <a:t>화면에 출력하라는 의미</a:t>
            </a:r>
            <a:endParaRPr lang="fr-FR" altLang="ko-KR" sz="3200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fr-FR" altLang="ko-KR" sz="3200" b="1" dirty="0" err="1" smtClean="0">
                <a:solidFill>
                  <a:srgbClr val="555555"/>
                </a:solidFill>
              </a:rPr>
              <a:t>print</a:t>
            </a:r>
            <a:r>
              <a:rPr lang="fr-FR" altLang="ko-KR" sz="3200" b="1" dirty="0" smtClean="0">
                <a:solidFill>
                  <a:srgbClr val="555555"/>
                </a:solidFill>
              </a:rPr>
              <a:t> "</a:t>
            </a:r>
            <a:r>
              <a:rPr lang="fr-FR" altLang="ko-KR" sz="3200" b="1" dirty="0" err="1">
                <a:solidFill>
                  <a:srgbClr val="555555"/>
                </a:solidFill>
              </a:rPr>
              <a:t>a+b</a:t>
            </a:r>
            <a:r>
              <a:rPr lang="fr-FR" altLang="ko-KR" sz="3200" b="1" dirty="0" smtClean="0">
                <a:solidFill>
                  <a:srgbClr val="555555"/>
                </a:solidFill>
              </a:rPr>
              <a:t>"</a:t>
            </a:r>
          </a:p>
          <a:p>
            <a:pPr>
              <a:spcAft>
                <a:spcPts val="600"/>
              </a:spcAft>
            </a:pPr>
            <a:r>
              <a:rPr lang="fr-FR" altLang="ko-KR" sz="3200" b="1" dirty="0" smtClean="0">
                <a:solidFill>
                  <a:srgbClr val="555555"/>
                </a:solidFill>
              </a:rPr>
              <a:t>- "</a:t>
            </a:r>
            <a:r>
              <a:rPr lang="fr-FR" altLang="ko-KR" sz="3200" b="1" dirty="0" err="1" smtClean="0">
                <a:solidFill>
                  <a:srgbClr val="555555"/>
                </a:solidFill>
              </a:rPr>
              <a:t>a+b</a:t>
            </a:r>
            <a:r>
              <a:rPr lang="fr-FR" altLang="ko-KR" sz="3200" b="1" dirty="0" smtClean="0">
                <a:solidFill>
                  <a:srgbClr val="555555"/>
                </a:solidFill>
              </a:rPr>
              <a:t>" </a:t>
            </a:r>
            <a:r>
              <a:rPr lang="ko-KR" altLang="en-US" sz="3200" b="1" dirty="0" smtClean="0">
                <a:solidFill>
                  <a:srgbClr val="555555"/>
                </a:solidFill>
              </a:rPr>
              <a:t>값을 화면에 출력하는 의미</a:t>
            </a:r>
            <a:endParaRPr lang="fr-FR" altLang="ko-KR" sz="3200" b="1" dirty="0">
              <a:solidFill>
                <a:srgbClr val="5555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36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7796" y="2751168"/>
            <a:ext cx="8394700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3000"/>
              </a:spcAft>
            </a:pPr>
            <a:r>
              <a:rPr lang="ko-KR" altLang="en-US" sz="54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 순간 컴퓨터에서 </a:t>
            </a:r>
            <a:endParaRPr lang="en-US" altLang="ko-KR" sz="5400" b="1" dirty="0" smtClean="0">
              <a:ln w="38100">
                <a:solidFill>
                  <a:srgbClr val="0D0D0D">
                    <a:alpha val="4200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Aft>
                <a:spcPts val="3000"/>
              </a:spcAft>
            </a:pPr>
            <a:r>
              <a:rPr lang="ko-KR" altLang="en-US" sz="54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무슨 일이 일어난 걸까요</a:t>
            </a:r>
            <a:r>
              <a:rPr lang="en-US" altLang="ko-KR" sz="54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5400" b="1" dirty="0">
              <a:ln w="38100">
                <a:solidFill>
                  <a:srgbClr val="0D0D0D">
                    <a:alpha val="4200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8300" y="1295718"/>
            <a:ext cx="877570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altLang="ko-KR" sz="3200" b="1" dirty="0" smtClean="0">
                <a:solidFill>
                  <a:srgbClr val="555555"/>
                </a:solidFill>
              </a:rPr>
              <a:t>Professor = ‘SONG SANG JUN’</a:t>
            </a:r>
          </a:p>
          <a:p>
            <a:pPr algn="ctr">
              <a:spcAft>
                <a:spcPts val="600"/>
              </a:spcAft>
            </a:pPr>
            <a:r>
              <a:rPr lang="fr-FR" altLang="ko-KR" sz="3200" b="1" dirty="0" smtClean="0">
                <a:solidFill>
                  <a:srgbClr val="555555"/>
                </a:solidFill>
              </a:rPr>
              <a:t>a=3 , b=7</a:t>
            </a:r>
            <a:endParaRPr lang="fr-FR" altLang="ko-KR" sz="3200" b="1" dirty="0">
              <a:solidFill>
                <a:srgbClr val="555555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61760" y="60162"/>
            <a:ext cx="2682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3600" b="1" dirty="0" smtClean="0">
                <a:solidFill>
                  <a:srgbClr val="555555"/>
                </a:solidFill>
              </a:rPr>
              <a:t>다시 질문</a:t>
            </a:r>
            <a:endParaRPr lang="fr-FR" altLang="ko-KR" sz="3600" b="1" dirty="0">
              <a:solidFill>
                <a:srgbClr val="5555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정답</a:t>
            </a:r>
            <a:r>
              <a:rPr lang="en-US" altLang="ko-KR" dirty="0" smtClean="0">
                <a:latin typeface="Helvetica" panose="020B0604020202030204" pitchFamily="34" charset="0"/>
              </a:rPr>
              <a:t>]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8300" y="1417638"/>
            <a:ext cx="877570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3200" b="1" dirty="0" smtClean="0">
                <a:solidFill>
                  <a:srgbClr val="555555"/>
                </a:solidFill>
              </a:rPr>
              <a:t>Professor </a:t>
            </a:r>
            <a:r>
              <a:rPr lang="ko-KR" altLang="en-US" sz="3200" b="1" dirty="0" smtClean="0">
                <a:solidFill>
                  <a:srgbClr val="555555"/>
                </a:solidFill>
              </a:rPr>
              <a:t>라는 이름의 변수에</a:t>
            </a:r>
            <a:endParaRPr lang="en-US" altLang="ko-KR" sz="3200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sz="3200" b="1" dirty="0">
                <a:solidFill>
                  <a:srgbClr val="555555"/>
                </a:solidFill>
              </a:rPr>
              <a:t>	</a:t>
            </a:r>
            <a:r>
              <a:rPr lang="en-US" altLang="ko-KR" sz="3200" b="1" dirty="0" smtClean="0">
                <a:solidFill>
                  <a:srgbClr val="555555"/>
                </a:solidFill>
              </a:rPr>
              <a:t>“SONG SANG JUN” </a:t>
            </a:r>
            <a:r>
              <a:rPr lang="ko-KR" altLang="en-US" sz="3200" b="1" dirty="0" smtClean="0">
                <a:solidFill>
                  <a:srgbClr val="555555"/>
                </a:solidFill>
              </a:rPr>
              <a:t>라는 값을 할당</a:t>
            </a:r>
            <a:endParaRPr lang="fr-FR" altLang="ko-KR" sz="3200" b="1" dirty="0">
              <a:solidFill>
                <a:srgbClr val="555555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3045194"/>
            <a:ext cx="877570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3200" b="1" dirty="0" smtClean="0">
                <a:solidFill>
                  <a:srgbClr val="555555"/>
                </a:solidFill>
              </a:rPr>
              <a:t>a </a:t>
            </a:r>
            <a:r>
              <a:rPr lang="ko-KR" altLang="en-US" sz="3200" b="1" dirty="0" smtClean="0">
                <a:solidFill>
                  <a:srgbClr val="555555"/>
                </a:solidFill>
              </a:rPr>
              <a:t>라는 이름의 변수에</a:t>
            </a:r>
            <a:endParaRPr lang="en-US" altLang="ko-KR" sz="3200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sz="3200" b="1" dirty="0">
                <a:solidFill>
                  <a:srgbClr val="555555"/>
                </a:solidFill>
              </a:rPr>
              <a:t>	</a:t>
            </a:r>
            <a:r>
              <a:rPr lang="en-US" altLang="ko-KR" sz="3200" b="1" dirty="0" smtClean="0">
                <a:solidFill>
                  <a:srgbClr val="555555"/>
                </a:solidFill>
              </a:rPr>
              <a:t>3 </a:t>
            </a:r>
            <a:r>
              <a:rPr lang="ko-KR" altLang="en-US" sz="3200" b="1" dirty="0" smtClean="0">
                <a:solidFill>
                  <a:srgbClr val="555555"/>
                </a:solidFill>
              </a:rPr>
              <a:t>이라는 값을 할당</a:t>
            </a:r>
            <a:endParaRPr lang="fr-FR" altLang="ko-KR" sz="3200" b="1" dirty="0">
              <a:solidFill>
                <a:srgbClr val="555555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8300" y="4660316"/>
            <a:ext cx="8775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3200" b="1" dirty="0" smtClean="0">
                <a:solidFill>
                  <a:srgbClr val="555555"/>
                </a:solidFill>
              </a:rPr>
              <a:t>각</a:t>
            </a:r>
            <a:r>
              <a:rPr lang="fr-FR" altLang="ko-KR" sz="3200" b="1" dirty="0">
                <a:solidFill>
                  <a:srgbClr val="555555"/>
                </a:solidFill>
              </a:rPr>
              <a:t> </a:t>
            </a:r>
            <a:r>
              <a:rPr lang="ko-KR" altLang="en-US" sz="3200" b="1" dirty="0" smtClean="0">
                <a:solidFill>
                  <a:srgbClr val="555555"/>
                </a:solidFill>
              </a:rPr>
              <a:t>변수들은 저마다 고유의 메모리 주소를 가짐</a:t>
            </a:r>
            <a:endParaRPr lang="fr-FR" altLang="ko-KR" sz="3200" b="1" dirty="0">
              <a:solidFill>
                <a:srgbClr val="5555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34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변수</a:t>
            </a:r>
            <a:r>
              <a:rPr lang="en-US" altLang="ko-KR" dirty="0" smtClean="0">
                <a:latin typeface="Helvetica" panose="020B0604020202030204" pitchFamily="34" charset="0"/>
              </a:rPr>
              <a:t>(Variable)</a:t>
            </a:r>
            <a:r>
              <a:rPr lang="ko-KR" altLang="en-US" dirty="0" smtClean="0">
                <a:latin typeface="Helvetica" panose="020B0604020202030204" pitchFamily="34" charset="0"/>
              </a:rPr>
              <a:t>이란</a:t>
            </a:r>
            <a:r>
              <a:rPr lang="en-US" altLang="ko-KR" dirty="0" smtClean="0">
                <a:latin typeface="Helvetica" panose="020B0604020202030204" pitchFamily="34" charset="0"/>
              </a:rPr>
              <a:t>?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8300" y="1417638"/>
            <a:ext cx="8775700" cy="407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수학식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2x + 7y = 14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변수는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의미함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2000"/>
              </a:spcAft>
            </a:pP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변화에 따라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값이 변해서 위 수식이 성립함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2000"/>
              </a:spcAft>
            </a:pPr>
            <a:r>
              <a:rPr lang="ko-KR" altLang="en-US" sz="28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프로그래밍에서 변수는 수학과 약간 다른 개념</a:t>
            </a:r>
            <a:endParaRPr lang="en-US" altLang="ko-KR" sz="2800" b="1" dirty="0" smtClean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2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프로그래밍에서는 변수에 다양한 값을 집어 넣을 수 있음 즉 변수에 넣는 값이 변경 가능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변수는 반드시 메모리 주소를 가지고 있고</a:t>
            </a:r>
            <a:r>
              <a:rPr lang="en-US" altLang="ko-KR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spcAft>
                <a:spcPts val="1200"/>
              </a:spcAft>
            </a:pPr>
            <a:r>
              <a:rPr lang="ko-KR" altLang="en-US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변수에 들어가는 값이 해당 메모리 주소에 할당됨</a:t>
            </a:r>
            <a:endParaRPr lang="ko-KR" altLang="en-US" sz="2800" b="1" dirty="0">
              <a:solidFill>
                <a:srgbClr val="0000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42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93591" y="2271835"/>
            <a:ext cx="8085631" cy="2654126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수학연산</a:t>
            </a:r>
            <a:endParaRPr lang="en-US" altLang="ko-KR" sz="4800" b="1" spc="-50" dirty="0">
              <a:latin typeface="Garamond" panose="02020404030301010803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564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8300" y="1417638"/>
            <a:ext cx="8394700" cy="1108026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fr-FR" altLang="ko-KR" b="1" dirty="0">
                <a:solidFill>
                  <a:srgbClr val="555555"/>
                </a:solidFill>
              </a:rPr>
              <a:t>&gt;&gt;&gt; </a:t>
            </a:r>
            <a:r>
              <a:rPr lang="fr-FR" altLang="ko-KR" b="1" dirty="0" err="1">
                <a:solidFill>
                  <a:srgbClr val="555555"/>
                </a:solidFill>
              </a:rPr>
              <a:t>print</a:t>
            </a:r>
            <a:r>
              <a:rPr lang="fr-FR" altLang="ko-KR" b="1" dirty="0">
                <a:solidFill>
                  <a:srgbClr val="555555"/>
                </a:solidFill>
              </a:rPr>
              <a:t> </a:t>
            </a:r>
            <a:r>
              <a:rPr lang="fr-FR" altLang="ko-KR" b="1" dirty="0" smtClean="0">
                <a:solidFill>
                  <a:srgbClr val="555555"/>
                </a:solidFill>
              </a:rPr>
              <a:t>3/2</a:t>
            </a:r>
          </a:p>
          <a:p>
            <a:pPr>
              <a:spcAft>
                <a:spcPts val="600"/>
              </a:spcAft>
            </a:pPr>
            <a:r>
              <a:rPr lang="fr-FR" altLang="ko-KR" b="1" dirty="0" smtClean="0">
                <a:solidFill>
                  <a:srgbClr val="555555"/>
                </a:solidFill>
              </a:rPr>
              <a:t>1			</a:t>
            </a:r>
            <a:r>
              <a:rPr lang="fr-FR" altLang="ko-KR" b="1" dirty="0" smtClean="0">
                <a:solidFill>
                  <a:srgbClr val="C00000"/>
                </a:solidFill>
              </a:rPr>
              <a:t>#</a:t>
            </a:r>
            <a:r>
              <a:rPr lang="ko-KR" altLang="en-US" b="1" dirty="0" smtClean="0">
                <a:solidFill>
                  <a:srgbClr val="C00000"/>
                </a:solidFill>
              </a:rPr>
              <a:t>왜 </a:t>
            </a:r>
            <a:r>
              <a:rPr lang="en-US" altLang="ko-KR" b="1" dirty="0" smtClean="0">
                <a:solidFill>
                  <a:srgbClr val="C00000"/>
                </a:solidFill>
              </a:rPr>
              <a:t>1</a:t>
            </a:r>
            <a:r>
              <a:rPr lang="ko-KR" altLang="en-US" b="1" dirty="0" smtClean="0">
                <a:solidFill>
                  <a:srgbClr val="C00000"/>
                </a:solidFill>
              </a:rPr>
              <a:t>이 나올까</a:t>
            </a:r>
            <a:r>
              <a:rPr lang="en-US" altLang="ko-KR" b="1" dirty="0" smtClean="0">
                <a:solidFill>
                  <a:srgbClr val="C00000"/>
                </a:solidFill>
              </a:rPr>
              <a:t>?</a:t>
            </a:r>
            <a:r>
              <a:rPr lang="fr-FR" altLang="ko-KR" b="1" dirty="0" smtClean="0">
                <a:solidFill>
                  <a:srgbClr val="555555"/>
                </a:solidFill>
              </a:rPr>
              <a:t>	</a:t>
            </a:r>
            <a:endParaRPr lang="fr-FR" altLang="ko-KR" b="1" dirty="0">
              <a:solidFill>
                <a:srgbClr val="555555"/>
              </a:solidFill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/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Integer</a:t>
            </a:r>
            <a:r>
              <a:rPr lang="ko-KR" altLang="en-US" dirty="0" smtClean="0">
                <a:latin typeface="Helvetica" panose="020B0604020202030204" pitchFamily="34" charset="0"/>
              </a:rPr>
              <a:t>와 </a:t>
            </a:r>
            <a:r>
              <a:rPr lang="en-US" altLang="ko-KR" dirty="0" smtClean="0">
                <a:latin typeface="Helvetica" panose="020B0604020202030204" pitchFamily="34" charset="0"/>
              </a:rPr>
              <a:t>Float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8300" y="2720401"/>
            <a:ext cx="8775700" cy="2072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Aft>
                <a:spcPts val="1000"/>
              </a:spcAft>
              <a:buFontTx/>
              <a:buChar char="-"/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파이썬은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정수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(Integer)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소수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(decimal number)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구분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3538" indent="-363538">
              <a:spcAft>
                <a:spcPts val="1000"/>
              </a:spcAft>
              <a:buFontTx/>
              <a:buChar char="-"/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프로그래밍에서 소수는 부동소수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(floating-point numbers)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float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라고 부름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3538" indent="-363538">
              <a:spcAft>
                <a:spcPts val="1000"/>
              </a:spcAft>
              <a:buFontTx/>
              <a:buChar char="-"/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 계산은 정수간의 계산으로 정수가 답으로 나옴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8300" y="5078095"/>
            <a:ext cx="8394700" cy="1108026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fr-FR" altLang="ko-KR" b="1" dirty="0">
                <a:solidFill>
                  <a:srgbClr val="555555"/>
                </a:solidFill>
              </a:rPr>
              <a:t>&gt;&gt;&gt; </a:t>
            </a:r>
            <a:r>
              <a:rPr lang="fr-FR" altLang="ko-KR" b="1" dirty="0" err="1">
                <a:solidFill>
                  <a:srgbClr val="555555"/>
                </a:solidFill>
              </a:rPr>
              <a:t>print</a:t>
            </a:r>
            <a:r>
              <a:rPr lang="fr-FR" altLang="ko-KR" b="1" dirty="0">
                <a:solidFill>
                  <a:srgbClr val="555555"/>
                </a:solidFill>
              </a:rPr>
              <a:t> </a:t>
            </a:r>
            <a:r>
              <a:rPr lang="fr-FR" altLang="ko-KR" b="1" dirty="0" smtClean="0">
                <a:solidFill>
                  <a:srgbClr val="555555"/>
                </a:solidFill>
              </a:rPr>
              <a:t>3.0/2</a:t>
            </a:r>
          </a:p>
          <a:p>
            <a:pPr>
              <a:spcAft>
                <a:spcPts val="600"/>
              </a:spcAft>
            </a:pPr>
            <a:r>
              <a:rPr lang="fr-FR" altLang="ko-KR" b="1" dirty="0" smtClean="0">
                <a:solidFill>
                  <a:srgbClr val="555555"/>
                </a:solidFill>
              </a:rPr>
              <a:t>1.5			</a:t>
            </a:r>
            <a:r>
              <a:rPr lang="fr-FR" altLang="ko-KR" b="1" dirty="0" smtClean="0">
                <a:solidFill>
                  <a:srgbClr val="C00000"/>
                </a:solidFill>
              </a:rPr>
              <a:t>#</a:t>
            </a:r>
            <a:r>
              <a:rPr lang="en-US" altLang="ko-KR" b="1" dirty="0" smtClean="0">
                <a:solidFill>
                  <a:srgbClr val="C00000"/>
                </a:solidFill>
              </a:rPr>
              <a:t>float</a:t>
            </a:r>
            <a:r>
              <a:rPr lang="ko-KR" altLang="en-US" b="1" dirty="0" smtClean="0">
                <a:solidFill>
                  <a:srgbClr val="C00000"/>
                </a:solidFill>
              </a:rPr>
              <a:t>을 정수로 나누면 것으로 </a:t>
            </a:r>
            <a:r>
              <a:rPr lang="en-US" altLang="ko-KR" b="1" dirty="0" smtClean="0">
                <a:solidFill>
                  <a:srgbClr val="C00000"/>
                </a:solidFill>
              </a:rPr>
              <a:t>float </a:t>
            </a:r>
            <a:r>
              <a:rPr lang="ko-KR" altLang="en-US" b="1" dirty="0" smtClean="0">
                <a:solidFill>
                  <a:srgbClr val="C00000"/>
                </a:solidFill>
              </a:rPr>
              <a:t>로 답을 출력</a:t>
            </a:r>
            <a:endParaRPr lang="fr-FR" altLang="ko-KR" b="1" dirty="0">
              <a:solidFill>
                <a:srgbClr val="5555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45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/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연산자</a:t>
            </a:r>
            <a:r>
              <a:rPr lang="en-US" altLang="ko-KR" sz="3200" dirty="0" smtClean="0">
                <a:latin typeface="Helvetica" panose="020B0604020202030204" pitchFamily="34" charset="0"/>
              </a:rPr>
              <a:t>(</a:t>
            </a:r>
            <a:r>
              <a:rPr lang="en-US" altLang="ko-KR" sz="3200" b="0" dirty="0" smtClean="0"/>
              <a:t>Operator)</a:t>
            </a:r>
            <a:r>
              <a:rPr lang="ko-KR" altLang="en-US" dirty="0" smtClean="0">
                <a:latin typeface="Helvetica" panose="020B0604020202030204" pitchFamily="34" charset="0"/>
              </a:rPr>
              <a:t>와 </a:t>
            </a:r>
            <a:r>
              <a:rPr lang="ko-KR" altLang="en-US" dirty="0" err="1" smtClean="0">
                <a:latin typeface="Helvetica" panose="020B0604020202030204" pitchFamily="34" charset="0"/>
              </a:rPr>
              <a:t>피연산자</a:t>
            </a:r>
            <a:r>
              <a:rPr lang="en-US" altLang="ko-KR" sz="3200" dirty="0" smtClean="0">
                <a:latin typeface="Helvetica" panose="020B0604020202030204" pitchFamily="34" charset="0"/>
              </a:rPr>
              <a:t>(</a:t>
            </a:r>
            <a:r>
              <a:rPr lang="en-US" altLang="ko-KR" sz="3200" b="0" dirty="0" smtClean="0"/>
              <a:t>operand)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8300" y="1417638"/>
            <a:ext cx="8775700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Aft>
                <a:spcPts val="1000"/>
              </a:spcAft>
              <a:buFontTx/>
              <a:buChar char="-"/>
            </a:pP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+ , - , * , /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같은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기호들을 연산자라고 칭함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3538" indent="-363538">
              <a:spcAft>
                <a:spcPts val="1000"/>
              </a:spcAft>
              <a:buFontTx/>
              <a:buChar char="-"/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연산자에 의해 계산이 되는 숫자들은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피연산자라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칭함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3538" indent="-363538">
              <a:spcAft>
                <a:spcPts val="1000"/>
              </a:spcAft>
              <a:buFontTx/>
              <a:buChar char="-"/>
            </a:pPr>
            <a:r>
              <a:rPr lang="en-US" altLang="ko-KR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“3 + 2” </a:t>
            </a:r>
            <a:r>
              <a:rPr lang="ko-KR" altLang="en-US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ko-KR" altLang="en-US" sz="2800" b="1" dirty="0" err="1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피연산자</a:t>
            </a:r>
            <a:r>
              <a:rPr lang="ko-KR" altLang="en-US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+</a:t>
            </a:r>
            <a:r>
              <a:rPr lang="ko-KR" altLang="en-US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연산자임</a:t>
            </a:r>
            <a:endParaRPr lang="en-US" altLang="ko-KR" sz="2800" b="1" dirty="0" smtClean="0">
              <a:solidFill>
                <a:srgbClr val="0000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3538" indent="-363538">
              <a:spcAft>
                <a:spcPts val="1000"/>
              </a:spcAft>
              <a:buFontTx/>
              <a:buChar char="-"/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파이썬에서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연산자의 역할은 수학에서 연산자와 동일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3538" indent="-363538">
              <a:spcAft>
                <a:spcPts val="1000"/>
              </a:spcAft>
              <a:buFontTx/>
              <a:buChar char="-"/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연산의 순서는 수학에서 연산 순서와 같음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3538" indent="-363538">
              <a:spcAft>
                <a:spcPts val="1000"/>
              </a:spcAft>
              <a:buFontTx/>
              <a:buChar char="-"/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지수 연산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괄호 연산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좌측에서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우측순으로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연산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곱셈과 나눗셈을 먼저 연산하고 덧셈과 뺄셈으로 연산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3538" indent="-363538">
              <a:spcAft>
                <a:spcPts val="1000"/>
              </a:spcAft>
              <a:buFontTx/>
              <a:buChar char="-"/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연산시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연산자와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피연산자는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메모리에 할당되어 계산됨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340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/>
          <a:lstStyle/>
          <a:p>
            <a:r>
              <a:rPr lang="ko-KR" altLang="en-US" dirty="0" err="1" smtClean="0">
                <a:latin typeface="Helvetica" panose="020B0604020202030204" pitchFamily="34" charset="0"/>
              </a:rPr>
              <a:t>제곱승과</a:t>
            </a:r>
            <a:r>
              <a:rPr lang="ko-KR" altLang="en-US" dirty="0" smtClean="0">
                <a:latin typeface="Helvetica" panose="020B0604020202030204" pitchFamily="34" charset="0"/>
              </a:rPr>
              <a:t> 나머지 구하기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2101355"/>
            <a:ext cx="8394700" cy="1371282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fr-FR" altLang="ko-KR" b="1" dirty="0">
                <a:solidFill>
                  <a:srgbClr val="555555"/>
                </a:solidFill>
              </a:rPr>
              <a:t>&gt;&gt;&gt; </a:t>
            </a:r>
            <a:r>
              <a:rPr lang="fr-FR" altLang="ko-KR" b="1" dirty="0" err="1">
                <a:solidFill>
                  <a:srgbClr val="555555"/>
                </a:solidFill>
              </a:rPr>
              <a:t>print</a:t>
            </a:r>
            <a:r>
              <a:rPr lang="fr-FR" altLang="ko-KR" b="1" dirty="0">
                <a:solidFill>
                  <a:srgbClr val="555555"/>
                </a:solidFill>
              </a:rPr>
              <a:t> 3 * 3 * 3 * 3 * </a:t>
            </a:r>
            <a:r>
              <a:rPr lang="fr-FR" altLang="ko-KR" b="1" dirty="0" smtClean="0">
                <a:solidFill>
                  <a:srgbClr val="555555"/>
                </a:solidFill>
              </a:rPr>
              <a:t>3	</a:t>
            </a:r>
            <a:r>
              <a:rPr lang="fr-FR" altLang="ko-KR" b="1" dirty="0" smtClean="0">
                <a:solidFill>
                  <a:srgbClr val="C00000"/>
                </a:solidFill>
              </a:rPr>
              <a:t>#</a:t>
            </a:r>
            <a:r>
              <a:rPr lang="en-US" altLang="ko-KR" b="1" dirty="0" smtClean="0">
                <a:solidFill>
                  <a:srgbClr val="C00000"/>
                </a:solidFill>
              </a:rPr>
              <a:t> 3</a:t>
            </a:r>
            <a:r>
              <a:rPr lang="ko-KR" altLang="en-US" b="1" dirty="0" smtClean="0">
                <a:solidFill>
                  <a:srgbClr val="C00000"/>
                </a:solidFill>
              </a:rPr>
              <a:t>을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다섯번</a:t>
            </a:r>
            <a:r>
              <a:rPr lang="ko-KR" altLang="en-US" b="1" dirty="0" smtClean="0">
                <a:solidFill>
                  <a:srgbClr val="C00000"/>
                </a:solidFill>
              </a:rPr>
              <a:t> 곱함</a:t>
            </a:r>
            <a:r>
              <a:rPr lang="fr-FR" altLang="ko-KR" b="1" dirty="0">
                <a:solidFill>
                  <a:srgbClr val="555555"/>
                </a:solidFill>
              </a:rPr>
              <a:t>	</a:t>
            </a:r>
          </a:p>
          <a:p>
            <a:pPr>
              <a:spcAft>
                <a:spcPts val="600"/>
              </a:spcAft>
            </a:pPr>
            <a:r>
              <a:rPr lang="fr-FR" altLang="ko-KR" b="1" dirty="0">
                <a:solidFill>
                  <a:srgbClr val="555555"/>
                </a:solidFill>
              </a:rPr>
              <a:t>243</a:t>
            </a:r>
          </a:p>
          <a:p>
            <a:pPr>
              <a:spcAft>
                <a:spcPts val="600"/>
              </a:spcAft>
            </a:pPr>
            <a:r>
              <a:rPr lang="fr-FR" altLang="ko-KR" b="1" dirty="0">
                <a:solidFill>
                  <a:srgbClr val="555555"/>
                </a:solidFill>
              </a:rPr>
              <a:t>&gt;&gt;&gt; </a:t>
            </a:r>
            <a:r>
              <a:rPr lang="fr-FR" altLang="ko-KR" b="1" dirty="0" err="1">
                <a:solidFill>
                  <a:srgbClr val="555555"/>
                </a:solidFill>
              </a:rPr>
              <a:t>print</a:t>
            </a:r>
            <a:r>
              <a:rPr lang="fr-FR" altLang="ko-KR" b="1" dirty="0">
                <a:solidFill>
                  <a:srgbClr val="555555"/>
                </a:solidFill>
              </a:rPr>
              <a:t> 3 ** </a:t>
            </a:r>
            <a:r>
              <a:rPr lang="fr-FR" altLang="ko-KR" b="1" dirty="0" smtClean="0">
                <a:solidFill>
                  <a:srgbClr val="555555"/>
                </a:solidFill>
              </a:rPr>
              <a:t>5			</a:t>
            </a:r>
            <a:r>
              <a:rPr lang="fr-FR" altLang="ko-KR" b="1" dirty="0" smtClean="0">
                <a:solidFill>
                  <a:srgbClr val="C00000"/>
                </a:solidFill>
              </a:rPr>
              <a:t>#</a:t>
            </a:r>
            <a:r>
              <a:rPr lang="en-US" altLang="ko-KR" b="1" dirty="0" smtClean="0">
                <a:solidFill>
                  <a:srgbClr val="C00000"/>
                </a:solidFill>
              </a:rPr>
              <a:t> 3</a:t>
            </a:r>
            <a:r>
              <a:rPr lang="ko-KR" altLang="en-US" b="1" dirty="0" smtClean="0">
                <a:solidFill>
                  <a:srgbClr val="C00000"/>
                </a:solidFill>
              </a:rPr>
              <a:t>의 </a:t>
            </a:r>
            <a:r>
              <a:rPr lang="en-US" altLang="ko-KR" b="1" dirty="0" smtClean="0">
                <a:solidFill>
                  <a:srgbClr val="C00000"/>
                </a:solidFill>
              </a:rPr>
              <a:t>5</a:t>
            </a:r>
            <a:r>
              <a:rPr lang="ko-KR" altLang="en-US" b="1" dirty="0" smtClean="0">
                <a:solidFill>
                  <a:srgbClr val="C00000"/>
                </a:solidFill>
              </a:rPr>
              <a:t>승</a:t>
            </a:r>
            <a:endParaRPr lang="fr-FR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fr-FR" altLang="ko-KR" b="1" dirty="0" smtClean="0">
                <a:solidFill>
                  <a:srgbClr val="555555"/>
                </a:solidFill>
              </a:rPr>
              <a:t>243</a:t>
            </a:r>
            <a:endParaRPr lang="fr-FR" altLang="ko-KR" b="1" dirty="0">
              <a:solidFill>
                <a:srgbClr val="555555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Aft>
                <a:spcPts val="1000"/>
              </a:spcAft>
              <a:buFontTx/>
              <a:buChar char="-"/>
            </a:pP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“**＂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제곱승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계산 연산자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8300" y="4554995"/>
            <a:ext cx="8394700" cy="1371282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fr-FR" altLang="ko-KR" b="1" dirty="0">
                <a:solidFill>
                  <a:srgbClr val="555555"/>
                </a:solidFill>
              </a:rPr>
              <a:t>&gt;&gt;&gt; </a:t>
            </a:r>
            <a:r>
              <a:rPr lang="fr-FR" altLang="ko-KR" b="1" dirty="0" err="1">
                <a:solidFill>
                  <a:srgbClr val="555555"/>
                </a:solidFill>
              </a:rPr>
              <a:t>print</a:t>
            </a:r>
            <a:r>
              <a:rPr lang="fr-FR" altLang="ko-KR" b="1" dirty="0">
                <a:solidFill>
                  <a:srgbClr val="555555"/>
                </a:solidFill>
              </a:rPr>
              <a:t> 7 / </a:t>
            </a:r>
            <a:r>
              <a:rPr lang="fr-FR" altLang="ko-KR" b="1" dirty="0" smtClean="0">
                <a:solidFill>
                  <a:srgbClr val="555555"/>
                </a:solidFill>
              </a:rPr>
              <a:t>2			</a:t>
            </a:r>
            <a:r>
              <a:rPr lang="fr-FR" altLang="ko-KR" b="1" dirty="0" smtClean="0">
                <a:solidFill>
                  <a:srgbClr val="C00000"/>
                </a:solidFill>
              </a:rPr>
              <a:t>#</a:t>
            </a:r>
            <a:r>
              <a:rPr lang="en-US" altLang="ko-KR" b="1" dirty="0" smtClean="0">
                <a:solidFill>
                  <a:srgbClr val="C00000"/>
                </a:solidFill>
              </a:rPr>
              <a:t> 7 </a:t>
            </a:r>
            <a:r>
              <a:rPr lang="ko-KR" altLang="en-US" b="1" dirty="0" smtClean="0">
                <a:solidFill>
                  <a:srgbClr val="C00000"/>
                </a:solidFill>
              </a:rPr>
              <a:t>나누기 </a:t>
            </a:r>
            <a:r>
              <a:rPr lang="en-US" altLang="ko-KR" b="1" dirty="0" smtClean="0">
                <a:solidFill>
                  <a:srgbClr val="C00000"/>
                </a:solidFill>
              </a:rPr>
              <a:t>2 (</a:t>
            </a:r>
            <a:r>
              <a:rPr lang="ko-KR" altLang="en-US" b="1" dirty="0" smtClean="0">
                <a:solidFill>
                  <a:srgbClr val="C00000"/>
                </a:solidFill>
              </a:rPr>
              <a:t>정수형 계산</a:t>
            </a:r>
            <a:r>
              <a:rPr lang="en-US" altLang="ko-KR" b="1" dirty="0" smtClean="0">
                <a:solidFill>
                  <a:srgbClr val="C00000"/>
                </a:solidFill>
              </a:rPr>
              <a:t>)</a:t>
            </a:r>
            <a:endParaRPr lang="fr-FR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fr-FR" altLang="ko-KR" b="1" dirty="0">
                <a:solidFill>
                  <a:srgbClr val="555555"/>
                </a:solidFill>
              </a:rPr>
              <a:t>3</a:t>
            </a:r>
          </a:p>
          <a:p>
            <a:pPr>
              <a:spcAft>
                <a:spcPts val="600"/>
              </a:spcAft>
            </a:pPr>
            <a:r>
              <a:rPr lang="fr-FR" altLang="ko-KR" b="1" dirty="0">
                <a:solidFill>
                  <a:srgbClr val="555555"/>
                </a:solidFill>
              </a:rPr>
              <a:t>&gt;&gt;&gt; </a:t>
            </a:r>
            <a:r>
              <a:rPr lang="fr-FR" altLang="ko-KR" b="1" dirty="0" err="1">
                <a:solidFill>
                  <a:srgbClr val="555555"/>
                </a:solidFill>
              </a:rPr>
              <a:t>print</a:t>
            </a:r>
            <a:r>
              <a:rPr lang="fr-FR" altLang="ko-KR" b="1" dirty="0">
                <a:solidFill>
                  <a:srgbClr val="555555"/>
                </a:solidFill>
              </a:rPr>
              <a:t> 7 % </a:t>
            </a:r>
            <a:r>
              <a:rPr lang="fr-FR" altLang="ko-KR" b="1" dirty="0" smtClean="0">
                <a:solidFill>
                  <a:srgbClr val="555555"/>
                </a:solidFill>
              </a:rPr>
              <a:t>2 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7 </a:t>
            </a:r>
            <a:r>
              <a:rPr lang="ko-KR" altLang="en-US" b="1" dirty="0">
                <a:solidFill>
                  <a:srgbClr val="C00000"/>
                </a:solidFill>
              </a:rPr>
              <a:t>나누기 </a:t>
            </a:r>
            <a:r>
              <a:rPr lang="en-US" altLang="ko-KR" b="1" dirty="0" smtClean="0">
                <a:solidFill>
                  <a:srgbClr val="C00000"/>
                </a:solidFill>
              </a:rPr>
              <a:t>2</a:t>
            </a:r>
            <a:r>
              <a:rPr lang="ko-KR" altLang="en-US" b="1" dirty="0" smtClean="0">
                <a:solidFill>
                  <a:srgbClr val="C00000"/>
                </a:solidFill>
              </a:rPr>
              <a:t>의 나머지는</a:t>
            </a:r>
            <a:endParaRPr lang="fr-FR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fr-FR" altLang="ko-KR" b="1" dirty="0">
                <a:solidFill>
                  <a:srgbClr val="555555"/>
                </a:solidFill>
              </a:rPr>
              <a:t>1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8300" y="387127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Aft>
                <a:spcPts val="1000"/>
              </a:spcAft>
              <a:buFontTx/>
              <a:buChar char="-"/>
            </a:pP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“%＂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나머지를 구하는 연산자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231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/>
          <a:lstStyle/>
          <a:p>
            <a:r>
              <a:rPr lang="ko-KR" altLang="en-US" smtClean="0">
                <a:latin typeface="Helvetica" panose="020B0604020202030204" pitchFamily="34" charset="0"/>
              </a:rPr>
              <a:t>증가 또는 감소 연산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2101354"/>
            <a:ext cx="8394700" cy="4025126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pt-BR" altLang="ko-KR" b="1" dirty="0">
                <a:solidFill>
                  <a:srgbClr val="555555"/>
                </a:solidFill>
              </a:rPr>
              <a:t>&gt;&gt;&gt; a = </a:t>
            </a:r>
            <a:r>
              <a:rPr lang="pt-BR" altLang="ko-KR" b="1" dirty="0" smtClean="0">
                <a:solidFill>
                  <a:srgbClr val="555555"/>
                </a:solidFill>
              </a:rPr>
              <a:t>1			 </a:t>
            </a:r>
            <a:r>
              <a:rPr lang="fr-FR" altLang="ko-KR" b="1" dirty="0" smtClean="0">
                <a:solidFill>
                  <a:srgbClr val="C00000"/>
                </a:solidFill>
              </a:rPr>
              <a:t>#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변수 </a:t>
            </a:r>
            <a:r>
              <a:rPr lang="en-US" altLang="ko-KR" b="1" dirty="0" smtClean="0">
                <a:solidFill>
                  <a:srgbClr val="C00000"/>
                </a:solidFill>
              </a:rPr>
              <a:t>a </a:t>
            </a:r>
            <a:r>
              <a:rPr lang="ko-KR" altLang="en-US" b="1" dirty="0" smtClean="0">
                <a:solidFill>
                  <a:srgbClr val="C00000"/>
                </a:solidFill>
              </a:rPr>
              <a:t>에 </a:t>
            </a:r>
            <a:r>
              <a:rPr lang="en-US" altLang="ko-KR" b="1" dirty="0" smtClean="0">
                <a:solidFill>
                  <a:srgbClr val="C00000"/>
                </a:solidFill>
              </a:rPr>
              <a:t>1</a:t>
            </a:r>
            <a:r>
              <a:rPr lang="ko-KR" altLang="en-US" b="1" dirty="0" smtClean="0">
                <a:solidFill>
                  <a:srgbClr val="C00000"/>
                </a:solidFill>
              </a:rPr>
              <a:t>을 할당</a:t>
            </a:r>
            <a:endParaRPr lang="pt-BR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pt-BR" altLang="ko-KR" b="1" dirty="0">
                <a:solidFill>
                  <a:srgbClr val="555555"/>
                </a:solidFill>
              </a:rPr>
              <a:t>&gt;&gt;&gt; a = a + </a:t>
            </a:r>
            <a:r>
              <a:rPr lang="pt-BR" altLang="ko-KR" b="1" dirty="0" smtClean="0">
                <a:solidFill>
                  <a:srgbClr val="555555"/>
                </a:solidFill>
              </a:rPr>
              <a:t>1			 </a:t>
            </a:r>
            <a:r>
              <a:rPr lang="fr-FR" altLang="ko-KR" b="1" dirty="0" smtClean="0">
                <a:solidFill>
                  <a:srgbClr val="C00000"/>
                </a:solidFill>
              </a:rPr>
              <a:t>#</a:t>
            </a:r>
            <a:r>
              <a:rPr lang="en-US" altLang="ko-KR" b="1" dirty="0" smtClean="0">
                <a:solidFill>
                  <a:srgbClr val="C00000"/>
                </a:solidFill>
              </a:rPr>
              <a:t> a </a:t>
            </a:r>
            <a:r>
              <a:rPr lang="ko-KR" altLang="en-US" b="1" dirty="0" smtClean="0">
                <a:solidFill>
                  <a:srgbClr val="C00000"/>
                </a:solidFill>
              </a:rPr>
              <a:t>에 </a:t>
            </a:r>
            <a:r>
              <a:rPr lang="en-US" altLang="ko-KR" b="1" dirty="0" smtClean="0">
                <a:solidFill>
                  <a:srgbClr val="C00000"/>
                </a:solidFill>
              </a:rPr>
              <a:t>1</a:t>
            </a:r>
            <a:r>
              <a:rPr lang="ko-KR" altLang="en-US" b="1" dirty="0" smtClean="0">
                <a:solidFill>
                  <a:srgbClr val="C00000"/>
                </a:solidFill>
              </a:rPr>
              <a:t>를 더한 후 그 값을 </a:t>
            </a:r>
            <a:r>
              <a:rPr lang="en-US" altLang="ko-KR" b="1" dirty="0" smtClean="0">
                <a:solidFill>
                  <a:srgbClr val="C00000"/>
                </a:solidFill>
              </a:rPr>
              <a:t>a</a:t>
            </a:r>
            <a:r>
              <a:rPr lang="ko-KR" altLang="en-US" b="1" dirty="0" smtClean="0">
                <a:solidFill>
                  <a:srgbClr val="C00000"/>
                </a:solidFill>
              </a:rPr>
              <a:t>에 할당</a:t>
            </a:r>
            <a:endParaRPr lang="pt-BR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pt-BR" altLang="ko-KR" b="1" dirty="0">
                <a:solidFill>
                  <a:srgbClr val="555555"/>
                </a:solidFill>
              </a:rPr>
              <a:t>&gt;&gt;&gt; print </a:t>
            </a:r>
            <a:r>
              <a:rPr lang="pt-BR" altLang="ko-KR" b="1" dirty="0" smtClean="0">
                <a:solidFill>
                  <a:srgbClr val="555555"/>
                </a:solidFill>
              </a:rPr>
              <a:t>a	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 </a:t>
            </a:r>
            <a:r>
              <a:rPr lang="ko-KR" altLang="en-US" b="1" dirty="0" smtClean="0">
                <a:solidFill>
                  <a:srgbClr val="C00000"/>
                </a:solidFill>
              </a:rPr>
              <a:t>출력</a:t>
            </a:r>
            <a:endParaRPr lang="pt-BR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pt-BR" altLang="ko-KR" b="1" dirty="0">
                <a:solidFill>
                  <a:srgbClr val="555555"/>
                </a:solidFill>
              </a:rPr>
              <a:t>2</a:t>
            </a:r>
          </a:p>
          <a:p>
            <a:pPr>
              <a:spcAft>
                <a:spcPts val="600"/>
              </a:spcAft>
            </a:pPr>
            <a:r>
              <a:rPr lang="pt-BR" altLang="ko-KR" b="1" dirty="0">
                <a:solidFill>
                  <a:srgbClr val="555555"/>
                </a:solidFill>
              </a:rPr>
              <a:t>&gt;&gt;&gt; a += </a:t>
            </a:r>
            <a:r>
              <a:rPr lang="pt-BR" altLang="ko-KR" b="1" dirty="0" smtClean="0">
                <a:solidFill>
                  <a:srgbClr val="555555"/>
                </a:solidFill>
              </a:rPr>
              <a:t>1	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 </a:t>
            </a:r>
            <a:r>
              <a:rPr lang="ko-KR" altLang="en-US" b="1" dirty="0" smtClean="0">
                <a:solidFill>
                  <a:srgbClr val="C00000"/>
                </a:solidFill>
              </a:rPr>
              <a:t>증가 연산</a:t>
            </a:r>
            <a:endParaRPr lang="pt-BR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pt-BR" altLang="ko-KR" b="1" dirty="0">
                <a:solidFill>
                  <a:srgbClr val="555555"/>
                </a:solidFill>
              </a:rPr>
              <a:t>&gt;&gt;&gt; print </a:t>
            </a:r>
            <a:r>
              <a:rPr lang="pt-BR" altLang="ko-KR" b="1" dirty="0" smtClean="0">
                <a:solidFill>
                  <a:srgbClr val="555555"/>
                </a:solidFill>
              </a:rPr>
              <a:t>a	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 </a:t>
            </a:r>
            <a:r>
              <a:rPr lang="ko-KR" altLang="en-US" b="1" dirty="0" smtClean="0">
                <a:solidFill>
                  <a:srgbClr val="C00000"/>
                </a:solidFill>
              </a:rPr>
              <a:t>출력</a:t>
            </a:r>
            <a:endParaRPr lang="pt-BR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pt-BR" altLang="ko-KR" b="1" dirty="0">
                <a:solidFill>
                  <a:srgbClr val="555555"/>
                </a:solidFill>
              </a:rPr>
              <a:t>3</a:t>
            </a:r>
          </a:p>
          <a:p>
            <a:pPr>
              <a:spcAft>
                <a:spcPts val="600"/>
              </a:spcAft>
            </a:pPr>
            <a:r>
              <a:rPr lang="pt-BR" altLang="ko-KR" b="1" dirty="0" smtClean="0">
                <a:solidFill>
                  <a:srgbClr val="555555"/>
                </a:solidFill>
              </a:rPr>
              <a:t>&gt;&gt;&gt; </a:t>
            </a:r>
            <a:r>
              <a:rPr lang="pt-BR" altLang="ko-KR" b="1" dirty="0">
                <a:solidFill>
                  <a:srgbClr val="555555"/>
                </a:solidFill>
              </a:rPr>
              <a:t>a = a </a:t>
            </a:r>
            <a:r>
              <a:rPr lang="pt-BR" altLang="ko-KR" b="1" dirty="0" smtClean="0">
                <a:solidFill>
                  <a:srgbClr val="555555"/>
                </a:solidFill>
              </a:rPr>
              <a:t>– 1	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a </a:t>
            </a:r>
            <a:r>
              <a:rPr lang="ko-KR" altLang="en-US" b="1" dirty="0">
                <a:solidFill>
                  <a:srgbClr val="C00000"/>
                </a:solidFill>
              </a:rPr>
              <a:t>에 </a:t>
            </a:r>
            <a:r>
              <a:rPr lang="en-US" altLang="ko-KR" b="1" dirty="0">
                <a:solidFill>
                  <a:srgbClr val="C00000"/>
                </a:solidFill>
              </a:rPr>
              <a:t>1</a:t>
            </a:r>
            <a:r>
              <a:rPr lang="ko-KR" altLang="en-US" b="1" dirty="0">
                <a:solidFill>
                  <a:srgbClr val="C00000"/>
                </a:solidFill>
              </a:rPr>
              <a:t>를 </a:t>
            </a:r>
            <a:r>
              <a:rPr lang="ko-KR" altLang="en-US" b="1" dirty="0" smtClean="0">
                <a:solidFill>
                  <a:srgbClr val="C00000"/>
                </a:solidFill>
              </a:rPr>
              <a:t>뺀 후 그 </a:t>
            </a:r>
            <a:r>
              <a:rPr lang="ko-KR" altLang="en-US" b="1" dirty="0">
                <a:solidFill>
                  <a:srgbClr val="C00000"/>
                </a:solidFill>
              </a:rPr>
              <a:t>값을 </a:t>
            </a:r>
            <a:r>
              <a:rPr lang="en-US" altLang="ko-KR" b="1" dirty="0">
                <a:solidFill>
                  <a:srgbClr val="C00000"/>
                </a:solidFill>
              </a:rPr>
              <a:t>a</a:t>
            </a:r>
            <a:r>
              <a:rPr lang="ko-KR" altLang="en-US" b="1" dirty="0">
                <a:solidFill>
                  <a:srgbClr val="C00000"/>
                </a:solidFill>
              </a:rPr>
              <a:t>에 할당</a:t>
            </a:r>
            <a:endParaRPr lang="pt-BR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pt-BR" altLang="ko-KR" b="1" dirty="0" smtClean="0">
                <a:solidFill>
                  <a:srgbClr val="555555"/>
                </a:solidFill>
              </a:rPr>
              <a:t>&gt;&gt;&gt; </a:t>
            </a:r>
            <a:r>
              <a:rPr lang="pt-BR" altLang="ko-KR" b="1" dirty="0">
                <a:solidFill>
                  <a:srgbClr val="555555"/>
                </a:solidFill>
              </a:rPr>
              <a:t>a -= </a:t>
            </a:r>
            <a:r>
              <a:rPr lang="pt-BR" altLang="ko-KR" b="1" dirty="0" smtClean="0">
                <a:solidFill>
                  <a:srgbClr val="555555"/>
                </a:solidFill>
              </a:rPr>
              <a:t>1	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a </a:t>
            </a:r>
            <a:r>
              <a:rPr lang="ko-KR" altLang="en-US" b="1" dirty="0" smtClean="0">
                <a:solidFill>
                  <a:srgbClr val="C00000"/>
                </a:solidFill>
              </a:rPr>
              <a:t>감소 연산</a:t>
            </a:r>
            <a:endParaRPr lang="pt-BR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pt-BR" altLang="ko-KR" b="1" dirty="0">
                <a:solidFill>
                  <a:srgbClr val="555555"/>
                </a:solidFill>
              </a:rPr>
              <a:t>&gt;&gt;&gt; print </a:t>
            </a:r>
            <a:r>
              <a:rPr lang="pt-BR" altLang="ko-KR" b="1" dirty="0" smtClean="0">
                <a:solidFill>
                  <a:srgbClr val="555555"/>
                </a:solidFill>
              </a:rPr>
              <a:t>a	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a </a:t>
            </a:r>
            <a:r>
              <a:rPr lang="ko-KR" altLang="en-US" b="1" dirty="0">
                <a:solidFill>
                  <a:srgbClr val="C00000"/>
                </a:solidFill>
              </a:rPr>
              <a:t>출력</a:t>
            </a:r>
            <a:endParaRPr lang="pt-BR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pt-BR" altLang="ko-KR" b="1" dirty="0" smtClean="0">
                <a:solidFill>
                  <a:srgbClr val="555555"/>
                </a:solidFill>
              </a:rPr>
              <a:t>1</a:t>
            </a:r>
            <a:endParaRPr lang="pt-BR" altLang="ko-KR" b="1" dirty="0">
              <a:solidFill>
                <a:srgbClr val="555555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Aft>
                <a:spcPts val="1000"/>
              </a:spcAft>
              <a:buFontTx/>
              <a:buChar char="-"/>
            </a:pP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 += 1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 = a +1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같은 의미로 증가연산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(-=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437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프로그래밍적인 문제해결 </a:t>
            </a:r>
            <a:r>
              <a:rPr lang="en-US" altLang="ko-KR" dirty="0" smtClean="0">
                <a:latin typeface="Helvetica" panose="020B0604020202030204" pitchFamily="34" charset="0"/>
              </a:rPr>
              <a:t>- </a:t>
            </a:r>
            <a:r>
              <a:rPr lang="ko-KR" altLang="en-US" dirty="0" smtClean="0">
                <a:latin typeface="Helvetica" panose="020B0604020202030204" pitchFamily="34" charset="0"/>
              </a:rPr>
              <a:t>①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300" y="1509078"/>
            <a:ext cx="8383755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다음 단어들을 모두 </a:t>
            </a:r>
            <a:endParaRPr lang="en-US" altLang="ko-KR" sz="3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소문자로 만들어보세요</a:t>
            </a:r>
            <a:endParaRPr lang="ko-KR" alt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071221"/>
              </p:ext>
            </p:extLst>
          </p:nvPr>
        </p:nvGraphicFramePr>
        <p:xfrm>
          <a:off x="368300" y="3030191"/>
          <a:ext cx="8394699" cy="30048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69252"/>
                <a:gridCol w="1429140"/>
                <a:gridCol w="1569252"/>
                <a:gridCol w="1265010"/>
                <a:gridCol w="1505202"/>
                <a:gridCol w="1056843"/>
              </a:tblGrid>
              <a:tr h="500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Black Panther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Daredevil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Hawkeye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Loki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Punisher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Storm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500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Black Widow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Deadpool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Hulk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Luke Cage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Rocket Raccoon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Taskmaster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500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Cable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Doctor Strange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Human Torch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Moon Knight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Scarlet Witch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Thing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500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Captain America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Emma Frost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Invisible Woman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Ms. Marvel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Silver Surfer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Thor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500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Colossus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Gambit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Iron Man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Nightcrawler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Spider-Man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Wolverine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500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Cyclops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Ghost Rider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Jean Grey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Psylocke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Squirrel Girl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Barricade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907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/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데이터 </a:t>
            </a:r>
            <a:r>
              <a:rPr lang="ko-KR" altLang="en-US" dirty="0" err="1" smtClean="0">
                <a:latin typeface="Helvetica" panose="020B0604020202030204" pitchFamily="34" charset="0"/>
              </a:rPr>
              <a:t>형변환</a:t>
            </a:r>
            <a:r>
              <a:rPr lang="en-US" altLang="ko-KR" dirty="0" smtClean="0">
                <a:latin typeface="Helvetica" panose="020B0604020202030204" pitchFamily="34" charset="0"/>
              </a:rPr>
              <a:t>: </a:t>
            </a:r>
            <a:r>
              <a:rPr lang="ko-KR" altLang="en-US" dirty="0" smtClean="0">
                <a:latin typeface="Helvetica" panose="020B0604020202030204" pitchFamily="34" charset="0"/>
              </a:rPr>
              <a:t>정수형 ↔ </a:t>
            </a:r>
            <a:r>
              <a:rPr lang="ko-KR" altLang="en-US" dirty="0" err="1" smtClean="0">
                <a:latin typeface="Helvetica" panose="020B0604020202030204" pitchFamily="34" charset="0"/>
              </a:rPr>
              <a:t>실수형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2101354"/>
            <a:ext cx="8653780" cy="3324086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a = </a:t>
            </a:r>
            <a:r>
              <a:rPr lang="en-US" altLang="ko-KR" b="1" dirty="0" smtClean="0">
                <a:solidFill>
                  <a:srgbClr val="555555"/>
                </a:solidFill>
              </a:rPr>
              <a:t>10			 </a:t>
            </a:r>
            <a:r>
              <a:rPr lang="fr-FR" altLang="ko-KR" b="1" dirty="0" smtClean="0">
                <a:solidFill>
                  <a:srgbClr val="C00000"/>
                </a:solidFill>
              </a:rPr>
              <a:t>#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a </a:t>
            </a:r>
            <a:r>
              <a:rPr lang="ko-KR" altLang="en-US" b="1" dirty="0" smtClean="0">
                <a:solidFill>
                  <a:srgbClr val="C00000"/>
                </a:solidFill>
              </a:rPr>
              <a:t>에 정수 데이터 </a:t>
            </a:r>
            <a:r>
              <a:rPr lang="en-US" altLang="ko-KR" b="1" dirty="0" smtClean="0">
                <a:solidFill>
                  <a:srgbClr val="C00000"/>
                </a:solidFill>
              </a:rPr>
              <a:t>10 </a:t>
            </a:r>
            <a:r>
              <a:rPr lang="ko-KR" altLang="en-US" b="1" dirty="0" smtClean="0">
                <a:solidFill>
                  <a:srgbClr val="C00000"/>
                </a:solidFill>
              </a:rPr>
              <a:t>할당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b =</a:t>
            </a:r>
            <a:r>
              <a:rPr lang="en-US" altLang="ko-KR" b="1" dirty="0" smtClean="0">
                <a:solidFill>
                  <a:srgbClr val="555555"/>
                </a:solidFill>
              </a:rPr>
              <a:t>3			 </a:t>
            </a:r>
            <a:r>
              <a:rPr lang="fr-FR" altLang="ko-KR" b="1" dirty="0" smtClean="0">
                <a:solidFill>
                  <a:srgbClr val="C00000"/>
                </a:solidFill>
              </a:rPr>
              <a:t>#</a:t>
            </a:r>
            <a:r>
              <a:rPr lang="en-US" altLang="ko-KR" b="1" dirty="0" smtClean="0">
                <a:solidFill>
                  <a:srgbClr val="C00000"/>
                </a:solidFill>
              </a:rPr>
              <a:t> b </a:t>
            </a:r>
            <a:r>
              <a:rPr lang="ko-KR" altLang="en-US" b="1" dirty="0">
                <a:solidFill>
                  <a:srgbClr val="C00000"/>
                </a:solidFill>
              </a:rPr>
              <a:t>에 정수 데이터 </a:t>
            </a:r>
            <a:r>
              <a:rPr lang="en-US" altLang="ko-KR" b="1" dirty="0" smtClean="0">
                <a:solidFill>
                  <a:srgbClr val="C00000"/>
                </a:solidFill>
              </a:rPr>
              <a:t>3 </a:t>
            </a:r>
            <a:r>
              <a:rPr lang="ko-KR" altLang="en-US" b="1" dirty="0" smtClean="0">
                <a:solidFill>
                  <a:srgbClr val="C00000"/>
                </a:solidFill>
              </a:rPr>
              <a:t>할당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print a /</a:t>
            </a:r>
            <a:r>
              <a:rPr lang="en-US" altLang="ko-KR" b="1" dirty="0" smtClean="0">
                <a:solidFill>
                  <a:srgbClr val="555555"/>
                </a:solidFill>
              </a:rPr>
              <a:t>b	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 </a:t>
            </a:r>
            <a:r>
              <a:rPr lang="ko-KR" altLang="en-US" b="1" dirty="0" smtClean="0">
                <a:solidFill>
                  <a:srgbClr val="C00000"/>
                </a:solidFill>
              </a:rPr>
              <a:t>나누기 </a:t>
            </a:r>
            <a:r>
              <a:rPr lang="en-US" altLang="ko-KR" b="1" dirty="0" smtClean="0">
                <a:solidFill>
                  <a:srgbClr val="C00000"/>
                </a:solidFill>
              </a:rPr>
              <a:t>b </a:t>
            </a:r>
            <a:r>
              <a:rPr lang="ko-KR" altLang="en-US" b="1" dirty="0" smtClean="0">
                <a:solidFill>
                  <a:srgbClr val="C00000"/>
                </a:solidFill>
              </a:rPr>
              <a:t>출력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3		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정수형 데이터 간의 계산으로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정수값</a:t>
            </a:r>
            <a:r>
              <a:rPr lang="ko-KR" altLang="en-US" b="1" dirty="0" smtClean="0">
                <a:solidFill>
                  <a:srgbClr val="C00000"/>
                </a:solidFill>
              </a:rPr>
              <a:t> 출력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a = float(10</a:t>
            </a:r>
            <a:r>
              <a:rPr lang="en-US" altLang="ko-KR" b="1" dirty="0" smtClean="0">
                <a:solidFill>
                  <a:srgbClr val="555555"/>
                </a:solidFill>
              </a:rPr>
              <a:t>)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 </a:t>
            </a:r>
            <a:r>
              <a:rPr lang="ko-KR" altLang="en-US" b="1" dirty="0" smtClean="0">
                <a:solidFill>
                  <a:srgbClr val="C00000"/>
                </a:solidFill>
              </a:rPr>
              <a:t>를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실수형으로</a:t>
            </a:r>
            <a:r>
              <a:rPr lang="ko-KR" altLang="en-US" b="1" dirty="0" smtClean="0">
                <a:solidFill>
                  <a:srgbClr val="C00000"/>
                </a:solidFill>
              </a:rPr>
              <a:t> 변환 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print a/ </a:t>
            </a:r>
            <a:r>
              <a:rPr lang="en-US" altLang="ko-KR" b="1" dirty="0" smtClean="0">
                <a:solidFill>
                  <a:srgbClr val="555555"/>
                </a:solidFill>
              </a:rPr>
              <a:t>b	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실수형으로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 </a:t>
            </a:r>
            <a:r>
              <a:rPr lang="ko-KR" altLang="en-US" b="1" dirty="0" smtClean="0">
                <a:solidFill>
                  <a:srgbClr val="C00000"/>
                </a:solidFill>
              </a:rPr>
              <a:t>나누기 </a:t>
            </a:r>
            <a:r>
              <a:rPr lang="en-US" altLang="ko-KR" b="1" dirty="0" smtClean="0">
                <a:solidFill>
                  <a:srgbClr val="C00000"/>
                </a:solidFill>
              </a:rPr>
              <a:t>b</a:t>
            </a:r>
            <a:r>
              <a:rPr lang="ko-KR" altLang="en-US" b="1" dirty="0" smtClean="0">
                <a:solidFill>
                  <a:srgbClr val="C00000"/>
                </a:solidFill>
              </a:rPr>
              <a:t>를 출력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3.33333333333	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실수형</a:t>
            </a:r>
            <a:r>
              <a:rPr lang="ko-KR" altLang="en-US" b="1" dirty="0" smtClean="0">
                <a:solidFill>
                  <a:srgbClr val="C00000"/>
                </a:solidFill>
              </a:rPr>
              <a:t> 결과값 출력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print </a:t>
            </a:r>
            <a:r>
              <a:rPr lang="en-US" altLang="ko-KR" b="1" dirty="0" smtClean="0">
                <a:solidFill>
                  <a:srgbClr val="555555"/>
                </a:solidFill>
              </a:rPr>
              <a:t>a	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</a:t>
            </a:r>
            <a:r>
              <a:rPr lang="ko-KR" altLang="en-US" b="1" dirty="0" smtClean="0">
                <a:solidFill>
                  <a:srgbClr val="C00000"/>
                </a:solidFill>
              </a:rPr>
              <a:t>과 출력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10.0		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</a:t>
            </a:r>
            <a:r>
              <a:rPr lang="ko-KR" altLang="en-US" b="1" dirty="0" smtClean="0">
                <a:solidFill>
                  <a:srgbClr val="C00000"/>
                </a:solidFill>
              </a:rPr>
              <a:t>는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실수형으로</a:t>
            </a:r>
            <a:r>
              <a:rPr lang="ko-KR" altLang="en-US" b="1" dirty="0" smtClean="0">
                <a:solidFill>
                  <a:srgbClr val="C00000"/>
                </a:solidFill>
              </a:rPr>
              <a:t> 출력됨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Aft>
                <a:spcPts val="1000"/>
              </a:spcAft>
              <a:buFontTx/>
              <a:buChar char="-"/>
            </a:pP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float()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()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함수를 사용하여 데이터의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형변환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가능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8300" y="5585936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10.3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10.7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정수형으로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형변환후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덧셈하면 결과값은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6382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/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데이터 </a:t>
            </a:r>
            <a:r>
              <a:rPr lang="ko-KR" altLang="en-US" dirty="0" err="1" smtClean="0">
                <a:latin typeface="Helvetica" panose="020B0604020202030204" pitchFamily="34" charset="0"/>
              </a:rPr>
              <a:t>형변환</a:t>
            </a:r>
            <a:r>
              <a:rPr lang="en-US" altLang="ko-KR" dirty="0" smtClean="0">
                <a:latin typeface="Helvetica" panose="020B0604020202030204" pitchFamily="34" charset="0"/>
              </a:rPr>
              <a:t>: </a:t>
            </a:r>
            <a:r>
              <a:rPr lang="ko-KR" altLang="en-US" dirty="0" smtClean="0">
                <a:latin typeface="Helvetica" panose="020B0604020202030204" pitchFamily="34" charset="0"/>
              </a:rPr>
              <a:t>정수형 ↔ </a:t>
            </a:r>
            <a:r>
              <a:rPr lang="ko-KR" altLang="en-US" dirty="0" err="1" smtClean="0">
                <a:latin typeface="Helvetica" panose="020B0604020202030204" pitchFamily="34" charset="0"/>
              </a:rPr>
              <a:t>실수형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2101354"/>
            <a:ext cx="8653780" cy="3415526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a = 10.7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b = 10.3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a= </a:t>
            </a:r>
            <a:r>
              <a:rPr lang="en-US" altLang="ko-KR" b="1" dirty="0" err="1">
                <a:solidFill>
                  <a:srgbClr val="555555"/>
                </a:solidFill>
              </a:rPr>
              <a:t>int</a:t>
            </a:r>
            <a:r>
              <a:rPr lang="en-US" altLang="ko-KR" b="1" dirty="0">
                <a:solidFill>
                  <a:srgbClr val="555555"/>
                </a:solidFill>
              </a:rPr>
              <a:t>(a</a:t>
            </a:r>
            <a:r>
              <a:rPr lang="en-US" altLang="ko-KR" b="1" dirty="0" smtClean="0">
                <a:solidFill>
                  <a:srgbClr val="555555"/>
                </a:solidFill>
              </a:rPr>
              <a:t>)			 </a:t>
            </a:r>
            <a:r>
              <a:rPr lang="fr-FR" altLang="ko-KR" b="1" dirty="0" smtClean="0">
                <a:solidFill>
                  <a:srgbClr val="C00000"/>
                </a:solidFill>
              </a:rPr>
              <a:t>#</a:t>
            </a:r>
            <a:r>
              <a:rPr lang="en-US" altLang="ko-KR" b="1" dirty="0" smtClean="0">
                <a:solidFill>
                  <a:srgbClr val="C00000"/>
                </a:solidFill>
              </a:rPr>
              <a:t> a</a:t>
            </a:r>
            <a:r>
              <a:rPr lang="ko-KR" altLang="en-US" b="1" dirty="0" smtClean="0">
                <a:solidFill>
                  <a:srgbClr val="C00000"/>
                </a:solidFill>
              </a:rPr>
              <a:t>를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정수형으로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형변환후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</a:t>
            </a:r>
            <a:r>
              <a:rPr lang="ko-KR" altLang="en-US" b="1" dirty="0" smtClean="0">
                <a:solidFill>
                  <a:srgbClr val="C00000"/>
                </a:solidFill>
              </a:rPr>
              <a:t>에 할당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b = </a:t>
            </a:r>
            <a:r>
              <a:rPr lang="en-US" altLang="ko-KR" b="1" dirty="0" err="1">
                <a:solidFill>
                  <a:srgbClr val="555555"/>
                </a:solidFill>
              </a:rPr>
              <a:t>int</a:t>
            </a:r>
            <a:r>
              <a:rPr lang="en-US" altLang="ko-KR" b="1" dirty="0">
                <a:solidFill>
                  <a:srgbClr val="555555"/>
                </a:solidFill>
              </a:rPr>
              <a:t> (b</a:t>
            </a:r>
            <a:r>
              <a:rPr lang="en-US" altLang="ko-KR" b="1" dirty="0" smtClean="0">
                <a:solidFill>
                  <a:srgbClr val="555555"/>
                </a:solidFill>
              </a:rPr>
              <a:t>)	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b</a:t>
            </a:r>
            <a:r>
              <a:rPr lang="ko-KR" altLang="en-US" b="1" dirty="0" smtClean="0">
                <a:solidFill>
                  <a:srgbClr val="C00000"/>
                </a:solidFill>
              </a:rPr>
              <a:t>를 </a:t>
            </a:r>
            <a:r>
              <a:rPr lang="ko-KR" altLang="en-US" b="1" dirty="0" err="1">
                <a:solidFill>
                  <a:srgbClr val="C00000"/>
                </a:solidFill>
              </a:rPr>
              <a:t>정수형으로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>
                <a:solidFill>
                  <a:srgbClr val="C00000"/>
                </a:solidFill>
              </a:rPr>
              <a:t>형변환후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b</a:t>
            </a:r>
            <a:r>
              <a:rPr lang="ko-KR" altLang="en-US" b="1" dirty="0" smtClean="0">
                <a:solidFill>
                  <a:srgbClr val="C00000"/>
                </a:solidFill>
              </a:rPr>
              <a:t>에 </a:t>
            </a:r>
            <a:r>
              <a:rPr lang="ko-KR" altLang="en-US" b="1" dirty="0">
                <a:solidFill>
                  <a:srgbClr val="C00000"/>
                </a:solidFill>
              </a:rPr>
              <a:t>할당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print </a:t>
            </a:r>
            <a:r>
              <a:rPr lang="en-US" altLang="ko-KR" b="1" dirty="0" err="1" smtClean="0">
                <a:solidFill>
                  <a:srgbClr val="555555"/>
                </a:solidFill>
              </a:rPr>
              <a:t>a+b</a:t>
            </a:r>
            <a:r>
              <a:rPr lang="en-US" altLang="ko-KR" b="1" dirty="0" smtClean="0">
                <a:solidFill>
                  <a:srgbClr val="555555"/>
                </a:solidFill>
              </a:rPr>
              <a:t>	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정수형 </a:t>
            </a:r>
            <a:r>
              <a:rPr lang="en-US" altLang="ko-KR" b="1" dirty="0" smtClean="0">
                <a:solidFill>
                  <a:srgbClr val="C00000"/>
                </a:solidFill>
              </a:rPr>
              <a:t>a</a:t>
            </a:r>
            <a:r>
              <a:rPr lang="ko-KR" altLang="en-US" b="1" dirty="0" smtClean="0">
                <a:solidFill>
                  <a:srgbClr val="C00000"/>
                </a:solidFill>
              </a:rPr>
              <a:t>와 </a:t>
            </a:r>
            <a:r>
              <a:rPr lang="en-US" altLang="ko-KR" b="1" dirty="0" smtClean="0">
                <a:solidFill>
                  <a:srgbClr val="C00000"/>
                </a:solidFill>
              </a:rPr>
              <a:t>b</a:t>
            </a:r>
            <a:r>
              <a:rPr lang="ko-KR" altLang="en-US" b="1" dirty="0" smtClean="0">
                <a:solidFill>
                  <a:srgbClr val="C00000"/>
                </a:solidFill>
              </a:rPr>
              <a:t>의 합을 출력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20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print </a:t>
            </a:r>
            <a:r>
              <a:rPr lang="en-US" altLang="ko-KR" b="1" dirty="0" smtClean="0">
                <a:solidFill>
                  <a:srgbClr val="555555"/>
                </a:solidFill>
              </a:rPr>
              <a:t>a	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정수형 </a:t>
            </a:r>
            <a:r>
              <a:rPr lang="en-US" altLang="ko-KR" b="1" dirty="0" smtClean="0">
                <a:solidFill>
                  <a:srgbClr val="C00000"/>
                </a:solidFill>
              </a:rPr>
              <a:t>a</a:t>
            </a:r>
            <a:r>
              <a:rPr lang="ko-KR" altLang="en-US" b="1" dirty="0" smtClean="0">
                <a:solidFill>
                  <a:srgbClr val="C00000"/>
                </a:solidFill>
              </a:rPr>
              <a:t>값 출력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10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print </a:t>
            </a:r>
            <a:r>
              <a:rPr lang="en-US" altLang="ko-KR" b="1" dirty="0" smtClean="0">
                <a:solidFill>
                  <a:srgbClr val="555555"/>
                </a:solidFill>
              </a:rPr>
              <a:t>b	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정수형 </a:t>
            </a:r>
            <a:r>
              <a:rPr lang="en-US" altLang="ko-KR" b="1" dirty="0" smtClean="0">
                <a:solidFill>
                  <a:srgbClr val="C00000"/>
                </a:solidFill>
              </a:rPr>
              <a:t>b</a:t>
            </a:r>
            <a:r>
              <a:rPr lang="ko-KR" altLang="en-US" b="1" dirty="0" smtClean="0">
                <a:solidFill>
                  <a:srgbClr val="C00000"/>
                </a:solidFill>
              </a:rPr>
              <a:t>값 </a:t>
            </a:r>
            <a:r>
              <a:rPr lang="ko-KR" altLang="en-US" b="1" dirty="0">
                <a:solidFill>
                  <a:srgbClr val="C00000"/>
                </a:solidFill>
              </a:rPr>
              <a:t>출력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10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10.3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10.7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정수형으로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형변환후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덧셈하면 결과값은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8300" y="5677376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실수형으로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정수형으로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형변환시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소수점 이하 내림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46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/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데이터 </a:t>
            </a:r>
            <a:r>
              <a:rPr lang="ko-KR" altLang="en-US" dirty="0" err="1" smtClean="0">
                <a:latin typeface="Helvetica" panose="020B0604020202030204" pitchFamily="34" charset="0"/>
              </a:rPr>
              <a:t>형변환</a:t>
            </a:r>
            <a:r>
              <a:rPr lang="en-US" altLang="ko-KR" dirty="0" smtClean="0">
                <a:latin typeface="Helvetica" panose="020B0604020202030204" pitchFamily="34" charset="0"/>
              </a:rPr>
              <a:t>: </a:t>
            </a:r>
            <a:r>
              <a:rPr lang="ko-KR" altLang="en-US" dirty="0" smtClean="0">
                <a:latin typeface="Helvetica" panose="020B0604020202030204" pitchFamily="34" charset="0"/>
              </a:rPr>
              <a:t>숫자 ↔ 문자열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2086114"/>
            <a:ext cx="8653780" cy="3415526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a = </a:t>
            </a:r>
            <a:r>
              <a:rPr lang="en-US" altLang="ko-KR" b="1" dirty="0" smtClean="0">
                <a:solidFill>
                  <a:srgbClr val="555555"/>
                </a:solidFill>
              </a:rPr>
              <a:t>'76.3‘			</a:t>
            </a: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</a:t>
            </a:r>
            <a:r>
              <a:rPr lang="ko-KR" altLang="en-US" b="1" dirty="0" smtClean="0">
                <a:solidFill>
                  <a:srgbClr val="C00000"/>
                </a:solidFill>
              </a:rPr>
              <a:t>에 문자열 </a:t>
            </a:r>
            <a:r>
              <a:rPr lang="en-US" altLang="ko-KR" b="1" dirty="0" smtClean="0">
                <a:solidFill>
                  <a:srgbClr val="C00000"/>
                </a:solidFill>
              </a:rPr>
              <a:t>76.3</a:t>
            </a:r>
            <a:r>
              <a:rPr lang="ko-KR" altLang="en-US" b="1" dirty="0" smtClean="0">
                <a:solidFill>
                  <a:srgbClr val="C00000"/>
                </a:solidFill>
              </a:rPr>
              <a:t>을 할당</a:t>
            </a:r>
            <a:r>
              <a:rPr lang="en-US" altLang="ko-KR" b="1" dirty="0" smtClean="0">
                <a:solidFill>
                  <a:srgbClr val="C00000"/>
                </a:solidFill>
              </a:rPr>
              <a:t>, ‘’</a:t>
            </a:r>
            <a:r>
              <a:rPr lang="ko-KR" altLang="en-US" b="1" dirty="0" smtClean="0">
                <a:solidFill>
                  <a:srgbClr val="C00000"/>
                </a:solidFill>
              </a:rPr>
              <a:t>은 문자열을 의미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b = float(a</a:t>
            </a:r>
            <a:r>
              <a:rPr lang="en-US" altLang="ko-KR" b="1" dirty="0" smtClean="0">
                <a:solidFill>
                  <a:srgbClr val="555555"/>
                </a:solidFill>
              </a:rPr>
              <a:t>)		</a:t>
            </a: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</a:t>
            </a:r>
            <a:r>
              <a:rPr lang="ko-KR" altLang="en-US" b="1" dirty="0" smtClean="0">
                <a:solidFill>
                  <a:srgbClr val="C00000"/>
                </a:solidFill>
              </a:rPr>
              <a:t>를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실수형으로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형변환후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b</a:t>
            </a:r>
            <a:r>
              <a:rPr lang="ko-KR" altLang="en-US" b="1" dirty="0" smtClean="0">
                <a:solidFill>
                  <a:srgbClr val="C00000"/>
                </a:solidFill>
              </a:rPr>
              <a:t>에 할당 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&gt;&gt;&gt; print a			</a:t>
            </a: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</a:t>
            </a:r>
            <a:r>
              <a:rPr lang="ko-KR" altLang="en-US" b="1" dirty="0" smtClean="0">
                <a:solidFill>
                  <a:srgbClr val="C00000"/>
                </a:solidFill>
              </a:rPr>
              <a:t>값 출력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76.3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print </a:t>
            </a:r>
            <a:r>
              <a:rPr lang="en-US" altLang="ko-KR" b="1" dirty="0" smtClean="0">
                <a:solidFill>
                  <a:srgbClr val="555555"/>
                </a:solidFill>
              </a:rPr>
              <a:t>b			</a:t>
            </a: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b </a:t>
            </a:r>
            <a:r>
              <a:rPr lang="ko-KR" altLang="en-US" b="1" dirty="0" smtClean="0">
                <a:solidFill>
                  <a:srgbClr val="C00000"/>
                </a:solidFill>
              </a:rPr>
              <a:t>값 출력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76.3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print a + </a:t>
            </a:r>
            <a:r>
              <a:rPr lang="en-US" altLang="ko-KR" b="1" dirty="0" smtClean="0">
                <a:solidFill>
                  <a:srgbClr val="555555"/>
                </a:solidFill>
              </a:rPr>
              <a:t>b			</a:t>
            </a:r>
            <a:r>
              <a:rPr lang="en-US" altLang="ko-KR" b="1" dirty="0">
                <a:solidFill>
                  <a:srgbClr val="555555"/>
                </a:solidFill>
              </a:rPr>
              <a:t> 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</a:t>
            </a:r>
            <a:r>
              <a:rPr lang="ko-KR" altLang="en-US" b="1" dirty="0" smtClean="0">
                <a:solidFill>
                  <a:srgbClr val="C00000"/>
                </a:solidFill>
              </a:rPr>
              <a:t>와</a:t>
            </a:r>
            <a:r>
              <a:rPr lang="en-US" altLang="ko-KR" b="1" dirty="0" smtClean="0">
                <a:solidFill>
                  <a:srgbClr val="C00000"/>
                </a:solidFill>
              </a:rPr>
              <a:t> b</a:t>
            </a:r>
            <a:r>
              <a:rPr lang="ko-KR" altLang="en-US" b="1" dirty="0" smtClean="0">
                <a:solidFill>
                  <a:srgbClr val="C00000"/>
                </a:solidFill>
              </a:rPr>
              <a:t>를 더함 그러나 문자열과 숫자열의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err="1">
                <a:solidFill>
                  <a:srgbClr val="555555"/>
                </a:solidFill>
              </a:rPr>
              <a:t>Traceback</a:t>
            </a:r>
            <a:r>
              <a:rPr lang="en-US" altLang="ko-KR" b="1" dirty="0">
                <a:solidFill>
                  <a:srgbClr val="555555"/>
                </a:solidFill>
              </a:rPr>
              <a:t> (most recent call last</a:t>
            </a:r>
            <a:r>
              <a:rPr lang="en-US" altLang="ko-KR" b="1" dirty="0" smtClean="0">
                <a:solidFill>
                  <a:srgbClr val="555555"/>
                </a:solidFill>
              </a:rPr>
              <a:t>):  </a:t>
            </a:r>
            <a:r>
              <a:rPr lang="fr-FR" altLang="ko-KR" b="1" dirty="0" smtClean="0">
                <a:solidFill>
                  <a:srgbClr val="C00000"/>
                </a:solidFill>
              </a:rPr>
              <a:t># </a:t>
            </a:r>
            <a:r>
              <a:rPr lang="ko-KR" altLang="en-US" b="1" dirty="0" smtClean="0">
                <a:solidFill>
                  <a:srgbClr val="C00000"/>
                </a:solidFill>
              </a:rPr>
              <a:t>덧셈이 불가능하여 에러발생</a:t>
            </a:r>
            <a:r>
              <a:rPr lang="en-US" altLang="ko-KR" b="1" dirty="0" smtClean="0">
                <a:solidFill>
                  <a:srgbClr val="555555"/>
                </a:solidFill>
              </a:rPr>
              <a:t> 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  File "&lt;</a:t>
            </a:r>
            <a:r>
              <a:rPr lang="en-US" altLang="ko-KR" b="1" dirty="0" err="1">
                <a:solidFill>
                  <a:srgbClr val="555555"/>
                </a:solidFill>
              </a:rPr>
              <a:t>stdin</a:t>
            </a:r>
            <a:r>
              <a:rPr lang="en-US" altLang="ko-KR" b="1" dirty="0">
                <a:solidFill>
                  <a:srgbClr val="555555"/>
                </a:solidFill>
              </a:rPr>
              <a:t>&gt;", line 1, in &lt;module&gt;</a:t>
            </a:r>
          </a:p>
          <a:p>
            <a:pPr>
              <a:spcAft>
                <a:spcPts val="600"/>
              </a:spcAft>
            </a:pPr>
            <a:r>
              <a:rPr lang="en-US" altLang="ko-KR" b="1" dirty="0" err="1">
                <a:solidFill>
                  <a:srgbClr val="555555"/>
                </a:solidFill>
              </a:rPr>
              <a:t>TypeError</a:t>
            </a:r>
            <a:r>
              <a:rPr lang="en-US" altLang="ko-KR" b="1" dirty="0">
                <a:solidFill>
                  <a:srgbClr val="555555"/>
                </a:solidFill>
              </a:rPr>
              <a:t>: cannot concatenate '</a:t>
            </a:r>
            <a:r>
              <a:rPr lang="en-US" altLang="ko-KR" b="1" dirty="0" err="1">
                <a:solidFill>
                  <a:srgbClr val="555555"/>
                </a:solidFill>
              </a:rPr>
              <a:t>str</a:t>
            </a:r>
            <a:r>
              <a:rPr lang="en-US" altLang="ko-KR" b="1" dirty="0">
                <a:solidFill>
                  <a:srgbClr val="555555"/>
                </a:solidFill>
              </a:rPr>
              <a:t>' and 'float' objects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문자열로 선언된 값도 </a:t>
            </a:r>
            <a:r>
              <a:rPr lang="en-US" altLang="ko-KR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() , float()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함수로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형변환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가능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8300" y="5647214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실수형으로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덧셈하고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문자열로 연결하려면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0228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/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데이터 </a:t>
            </a:r>
            <a:r>
              <a:rPr lang="ko-KR" altLang="en-US" dirty="0" err="1" smtClean="0">
                <a:latin typeface="Helvetica" panose="020B0604020202030204" pitchFamily="34" charset="0"/>
              </a:rPr>
              <a:t>형변환</a:t>
            </a:r>
            <a:r>
              <a:rPr lang="en-US" altLang="ko-KR" dirty="0" smtClean="0">
                <a:latin typeface="Helvetica" panose="020B0604020202030204" pitchFamily="34" charset="0"/>
              </a:rPr>
              <a:t>: </a:t>
            </a:r>
            <a:r>
              <a:rPr lang="ko-KR" altLang="en-US" dirty="0" smtClean="0">
                <a:latin typeface="Helvetica" panose="020B0604020202030204" pitchFamily="34" charset="0"/>
              </a:rPr>
              <a:t>숫자 ↔ 문자열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2086114"/>
            <a:ext cx="8653780" cy="2927846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a = float(a</a:t>
            </a:r>
            <a:r>
              <a:rPr lang="en-US" altLang="ko-KR" b="1" dirty="0" smtClean="0">
                <a:solidFill>
                  <a:srgbClr val="555555"/>
                </a:solidFill>
              </a:rPr>
              <a:t>)			 </a:t>
            </a:r>
            <a:r>
              <a:rPr lang="fr-FR" altLang="ko-KR" b="1" dirty="0" smtClean="0">
                <a:solidFill>
                  <a:srgbClr val="C00000"/>
                </a:solidFill>
              </a:rPr>
              <a:t>#</a:t>
            </a:r>
            <a:r>
              <a:rPr lang="en-US" altLang="ko-KR" b="1" dirty="0" smtClean="0">
                <a:solidFill>
                  <a:srgbClr val="C00000"/>
                </a:solidFill>
              </a:rPr>
              <a:t> a</a:t>
            </a:r>
            <a:r>
              <a:rPr lang="ko-KR" altLang="en-US" b="1" dirty="0" smtClean="0">
                <a:solidFill>
                  <a:srgbClr val="C00000"/>
                </a:solidFill>
              </a:rPr>
              <a:t>를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실수형으로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형변환</a:t>
            </a:r>
            <a:r>
              <a:rPr lang="ko-KR" altLang="en-US" b="1" dirty="0" smtClean="0">
                <a:solidFill>
                  <a:srgbClr val="C00000"/>
                </a:solidFill>
              </a:rPr>
              <a:t> 후 </a:t>
            </a:r>
            <a:r>
              <a:rPr lang="en-US" altLang="ko-KR" b="1" dirty="0" smtClean="0">
                <a:solidFill>
                  <a:srgbClr val="C00000"/>
                </a:solidFill>
              </a:rPr>
              <a:t>a</a:t>
            </a:r>
            <a:r>
              <a:rPr lang="ko-KR" altLang="en-US" b="1" dirty="0" smtClean="0">
                <a:solidFill>
                  <a:srgbClr val="C00000"/>
                </a:solidFill>
              </a:rPr>
              <a:t>에 할당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&gt;&gt;&gt; b = a			 </a:t>
            </a:r>
            <a:r>
              <a:rPr lang="fr-FR" altLang="ko-KR" b="1" dirty="0" smtClean="0">
                <a:solidFill>
                  <a:srgbClr val="C00000"/>
                </a:solidFill>
              </a:rPr>
              <a:t>#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실수형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 </a:t>
            </a:r>
            <a:r>
              <a:rPr lang="ko-KR" altLang="en-US" b="1" dirty="0" smtClean="0">
                <a:solidFill>
                  <a:srgbClr val="C00000"/>
                </a:solidFill>
              </a:rPr>
              <a:t>값을 </a:t>
            </a:r>
            <a:r>
              <a:rPr lang="en-US" altLang="ko-KR" b="1" dirty="0" smtClean="0">
                <a:solidFill>
                  <a:srgbClr val="C00000"/>
                </a:solidFill>
              </a:rPr>
              <a:t>b</a:t>
            </a:r>
            <a:r>
              <a:rPr lang="ko-KR" altLang="en-US" b="1" dirty="0" smtClean="0">
                <a:solidFill>
                  <a:srgbClr val="C00000"/>
                </a:solidFill>
              </a:rPr>
              <a:t>에 할당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endParaRPr lang="en-US" altLang="ko-KR" b="1" dirty="0" smtClean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&gt;&gt;&gt; </a:t>
            </a:r>
            <a:r>
              <a:rPr lang="en-US" altLang="ko-KR" b="1" dirty="0">
                <a:solidFill>
                  <a:srgbClr val="555555"/>
                </a:solidFill>
              </a:rPr>
              <a:t>print a + </a:t>
            </a:r>
            <a:r>
              <a:rPr lang="en-US" altLang="ko-KR" b="1" dirty="0" smtClean="0">
                <a:solidFill>
                  <a:srgbClr val="555555"/>
                </a:solidFill>
              </a:rPr>
              <a:t>b			</a:t>
            </a:r>
            <a:r>
              <a:rPr lang="fr-FR" altLang="ko-KR" b="1" dirty="0">
                <a:solidFill>
                  <a:srgbClr val="C00000"/>
                </a:solidFill>
              </a:rPr>
              <a:t> # </a:t>
            </a:r>
            <a:r>
              <a:rPr lang="ko-KR" altLang="en-US" b="1" dirty="0" smtClean="0">
                <a:solidFill>
                  <a:srgbClr val="C00000"/>
                </a:solidFill>
              </a:rPr>
              <a:t>두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실수형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더한후</a:t>
            </a:r>
            <a:r>
              <a:rPr lang="ko-KR" altLang="en-US" b="1" dirty="0" smtClean="0">
                <a:solidFill>
                  <a:srgbClr val="C00000"/>
                </a:solidFill>
              </a:rPr>
              <a:t> 출력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152.6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a = </a:t>
            </a:r>
            <a:r>
              <a:rPr lang="en-US" altLang="ko-KR" b="1" dirty="0" err="1">
                <a:solidFill>
                  <a:srgbClr val="555555"/>
                </a:solidFill>
              </a:rPr>
              <a:t>str</a:t>
            </a:r>
            <a:r>
              <a:rPr lang="en-US" altLang="ko-KR" b="1" dirty="0">
                <a:solidFill>
                  <a:srgbClr val="555555"/>
                </a:solidFill>
              </a:rPr>
              <a:t>(a</a:t>
            </a:r>
            <a:r>
              <a:rPr lang="en-US" altLang="ko-KR" b="1" dirty="0" smtClean="0">
                <a:solidFill>
                  <a:srgbClr val="555555"/>
                </a:solidFill>
              </a:rPr>
              <a:t>)			</a:t>
            </a:r>
            <a:r>
              <a:rPr lang="fr-FR" altLang="ko-KR" b="1" dirty="0">
                <a:solidFill>
                  <a:srgbClr val="C00000"/>
                </a:solidFill>
              </a:rPr>
              <a:t> # </a:t>
            </a:r>
            <a:r>
              <a:rPr lang="ko-KR" altLang="en-US" b="1" dirty="0" err="1">
                <a:solidFill>
                  <a:srgbClr val="C00000"/>
                </a:solidFill>
              </a:rPr>
              <a:t>실수형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값 문자열로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변환후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 </a:t>
            </a:r>
            <a:r>
              <a:rPr lang="ko-KR" altLang="en-US" b="1" dirty="0" smtClean="0">
                <a:solidFill>
                  <a:srgbClr val="C00000"/>
                </a:solidFill>
              </a:rPr>
              <a:t>할당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b = </a:t>
            </a:r>
            <a:r>
              <a:rPr lang="en-US" altLang="ko-KR" b="1" dirty="0" err="1">
                <a:solidFill>
                  <a:srgbClr val="555555"/>
                </a:solidFill>
              </a:rPr>
              <a:t>str</a:t>
            </a:r>
            <a:r>
              <a:rPr lang="en-US" altLang="ko-KR" b="1" dirty="0">
                <a:solidFill>
                  <a:srgbClr val="555555"/>
                </a:solidFill>
              </a:rPr>
              <a:t>(b</a:t>
            </a:r>
            <a:r>
              <a:rPr lang="en-US" altLang="ko-KR" b="1" dirty="0" smtClean="0">
                <a:solidFill>
                  <a:srgbClr val="555555"/>
                </a:solidFill>
              </a:rPr>
              <a:t>)			</a:t>
            </a:r>
            <a:r>
              <a:rPr lang="fr-FR" altLang="ko-KR" b="1" dirty="0">
                <a:solidFill>
                  <a:srgbClr val="C00000"/>
                </a:solidFill>
              </a:rPr>
              <a:t> # </a:t>
            </a:r>
            <a:r>
              <a:rPr lang="ko-KR" altLang="en-US" b="1" dirty="0" err="1">
                <a:solidFill>
                  <a:srgbClr val="C00000"/>
                </a:solidFill>
              </a:rPr>
              <a:t>실수형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b </a:t>
            </a:r>
            <a:r>
              <a:rPr lang="ko-KR" altLang="en-US" b="1" dirty="0">
                <a:solidFill>
                  <a:srgbClr val="C00000"/>
                </a:solidFill>
              </a:rPr>
              <a:t>값을 </a:t>
            </a:r>
            <a:r>
              <a:rPr lang="ko-KR" altLang="en-US" b="1" dirty="0" smtClean="0">
                <a:solidFill>
                  <a:srgbClr val="C00000"/>
                </a:solidFill>
              </a:rPr>
              <a:t>문자열로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변환후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b </a:t>
            </a:r>
            <a:r>
              <a:rPr lang="ko-KR" altLang="en-US" b="1" dirty="0" smtClean="0">
                <a:solidFill>
                  <a:srgbClr val="C00000"/>
                </a:solidFill>
              </a:rPr>
              <a:t>할당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print a + </a:t>
            </a:r>
            <a:r>
              <a:rPr lang="en-US" altLang="ko-KR" b="1" dirty="0" smtClean="0">
                <a:solidFill>
                  <a:srgbClr val="555555"/>
                </a:solidFill>
              </a:rPr>
              <a:t>b			</a:t>
            </a:r>
            <a:r>
              <a:rPr lang="fr-FR" altLang="ko-KR" b="1" dirty="0">
                <a:solidFill>
                  <a:srgbClr val="C00000"/>
                </a:solidFill>
              </a:rPr>
              <a:t> # </a:t>
            </a:r>
            <a:r>
              <a:rPr lang="ko-KR" altLang="en-US" b="1" dirty="0" smtClean="0">
                <a:solidFill>
                  <a:srgbClr val="C00000"/>
                </a:solidFill>
              </a:rPr>
              <a:t>두 값을 더한 후 출력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76.376.3				</a:t>
            </a:r>
            <a:r>
              <a:rPr lang="fr-FR" altLang="ko-KR" b="1" dirty="0">
                <a:solidFill>
                  <a:srgbClr val="C00000"/>
                </a:solidFill>
              </a:rPr>
              <a:t> # </a:t>
            </a:r>
            <a:r>
              <a:rPr lang="ko-KR" altLang="en-US" b="1" dirty="0" smtClean="0">
                <a:solidFill>
                  <a:srgbClr val="C00000"/>
                </a:solidFill>
              </a:rPr>
              <a:t>문자열간 덧셈은 문자열간 단순 연결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실수형으로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덧셈하고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문자열로 연결하려면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68300" y="5159216"/>
            <a:ext cx="8775700" cy="1082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str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()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함수는 숫자 값을 문자 값으로 변환함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데이터간의 </a:t>
            </a:r>
            <a:r>
              <a:rPr lang="ko-KR" altLang="en-US" sz="2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형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변환을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casting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이라고 함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820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/>
          <a:lstStyle/>
          <a:p>
            <a:r>
              <a:rPr lang="ko-KR" altLang="en-US" smtClean="0">
                <a:latin typeface="Helvetica" panose="020B0604020202030204" pitchFamily="34" charset="0"/>
              </a:rPr>
              <a:t>데이터 형 확인하기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2086114"/>
            <a:ext cx="8653780" cy="3415526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a=</a:t>
            </a:r>
            <a:r>
              <a:rPr lang="en-US" altLang="ko-KR" b="1" dirty="0" err="1">
                <a:solidFill>
                  <a:srgbClr val="555555"/>
                </a:solidFill>
              </a:rPr>
              <a:t>int</a:t>
            </a:r>
            <a:r>
              <a:rPr lang="en-US" altLang="ko-KR" b="1" dirty="0">
                <a:solidFill>
                  <a:srgbClr val="555555"/>
                </a:solidFill>
              </a:rPr>
              <a:t>(10.3</a:t>
            </a:r>
            <a:r>
              <a:rPr lang="en-US" altLang="ko-KR" b="1" dirty="0" smtClean="0">
                <a:solidFill>
                  <a:srgbClr val="555555"/>
                </a:solidFill>
              </a:rPr>
              <a:t>)		 </a:t>
            </a:r>
            <a:r>
              <a:rPr lang="fr-FR" altLang="ko-KR" b="1" dirty="0" smtClean="0">
                <a:solidFill>
                  <a:srgbClr val="C00000"/>
                </a:solidFill>
              </a:rPr>
              <a:t>#</a:t>
            </a:r>
            <a:r>
              <a:rPr lang="en-US" altLang="ko-KR" b="1" dirty="0" smtClean="0">
                <a:solidFill>
                  <a:srgbClr val="C00000"/>
                </a:solidFill>
              </a:rPr>
              <a:t> a</a:t>
            </a:r>
            <a:r>
              <a:rPr lang="ko-KR" altLang="en-US" b="1" dirty="0" smtClean="0">
                <a:solidFill>
                  <a:srgbClr val="C00000"/>
                </a:solidFill>
              </a:rPr>
              <a:t>는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정수형으로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10.3</a:t>
            </a:r>
            <a:r>
              <a:rPr lang="ko-KR" altLang="en-US" b="1" dirty="0" smtClean="0">
                <a:solidFill>
                  <a:srgbClr val="C00000"/>
                </a:solidFill>
              </a:rPr>
              <a:t>을 할당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b=float(10.3</a:t>
            </a:r>
            <a:r>
              <a:rPr lang="en-US" altLang="ko-KR" b="1" dirty="0" smtClean="0">
                <a:solidFill>
                  <a:srgbClr val="555555"/>
                </a:solidFill>
              </a:rPr>
              <a:t>)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b</a:t>
            </a:r>
            <a:r>
              <a:rPr lang="ko-KR" altLang="en-US" b="1" dirty="0" smtClean="0">
                <a:solidFill>
                  <a:srgbClr val="C00000"/>
                </a:solidFill>
              </a:rPr>
              <a:t>는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실수형으로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10.3</a:t>
            </a:r>
            <a:r>
              <a:rPr lang="ko-KR" altLang="en-US" b="1" dirty="0">
                <a:solidFill>
                  <a:srgbClr val="C00000"/>
                </a:solidFill>
              </a:rPr>
              <a:t>을 할당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c=</a:t>
            </a:r>
            <a:r>
              <a:rPr lang="en-US" altLang="ko-KR" b="1" dirty="0" err="1">
                <a:solidFill>
                  <a:srgbClr val="555555"/>
                </a:solidFill>
              </a:rPr>
              <a:t>str</a:t>
            </a:r>
            <a:r>
              <a:rPr lang="en-US" altLang="ko-KR" b="1" dirty="0">
                <a:solidFill>
                  <a:srgbClr val="555555"/>
                </a:solidFill>
              </a:rPr>
              <a:t>(10.3</a:t>
            </a:r>
            <a:r>
              <a:rPr lang="en-US" altLang="ko-KR" b="1" dirty="0" smtClean="0">
                <a:solidFill>
                  <a:srgbClr val="555555"/>
                </a:solidFill>
              </a:rPr>
              <a:t>)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c</a:t>
            </a:r>
            <a:r>
              <a:rPr lang="ko-KR" altLang="en-US" b="1" dirty="0" smtClean="0">
                <a:solidFill>
                  <a:srgbClr val="C00000"/>
                </a:solidFill>
              </a:rPr>
              <a:t>는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문자열로으로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10.3</a:t>
            </a:r>
            <a:r>
              <a:rPr lang="ko-KR" altLang="en-US" b="1" dirty="0">
                <a:solidFill>
                  <a:srgbClr val="C00000"/>
                </a:solidFill>
              </a:rPr>
              <a:t>을 할당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type(a</a:t>
            </a:r>
            <a:r>
              <a:rPr lang="en-US" altLang="ko-KR" b="1" dirty="0" smtClean="0">
                <a:solidFill>
                  <a:srgbClr val="555555"/>
                </a:solidFill>
              </a:rPr>
              <a:t>)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</a:t>
            </a:r>
            <a:r>
              <a:rPr lang="ko-KR" altLang="en-US" b="1" dirty="0" smtClean="0">
                <a:solidFill>
                  <a:srgbClr val="C00000"/>
                </a:solidFill>
              </a:rPr>
              <a:t>의 타입을 출력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&lt;type '</a:t>
            </a:r>
            <a:r>
              <a:rPr lang="en-US" altLang="ko-KR" b="1" dirty="0" err="1">
                <a:solidFill>
                  <a:srgbClr val="555555"/>
                </a:solidFill>
              </a:rPr>
              <a:t>int</a:t>
            </a:r>
            <a:r>
              <a:rPr lang="en-US" altLang="ko-KR" b="1" dirty="0">
                <a:solidFill>
                  <a:srgbClr val="555555"/>
                </a:solidFill>
              </a:rPr>
              <a:t>'&gt;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type(b</a:t>
            </a:r>
            <a:r>
              <a:rPr lang="en-US" altLang="ko-KR" b="1" dirty="0" smtClean="0">
                <a:solidFill>
                  <a:srgbClr val="555555"/>
                </a:solidFill>
              </a:rPr>
              <a:t>)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b</a:t>
            </a:r>
            <a:r>
              <a:rPr lang="ko-KR" altLang="en-US" b="1" dirty="0" smtClean="0">
                <a:solidFill>
                  <a:srgbClr val="C00000"/>
                </a:solidFill>
              </a:rPr>
              <a:t>의 </a:t>
            </a:r>
            <a:r>
              <a:rPr lang="ko-KR" altLang="en-US" b="1" dirty="0">
                <a:solidFill>
                  <a:srgbClr val="C00000"/>
                </a:solidFill>
              </a:rPr>
              <a:t>타입을 출력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&lt;type 'float'&gt;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type(c</a:t>
            </a:r>
            <a:r>
              <a:rPr lang="en-US" altLang="ko-KR" b="1" dirty="0" smtClean="0">
                <a:solidFill>
                  <a:srgbClr val="555555"/>
                </a:solidFill>
              </a:rPr>
              <a:t>)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c</a:t>
            </a:r>
            <a:r>
              <a:rPr lang="ko-KR" altLang="en-US" b="1" dirty="0" smtClean="0">
                <a:solidFill>
                  <a:srgbClr val="C00000"/>
                </a:solidFill>
              </a:rPr>
              <a:t>의 </a:t>
            </a:r>
            <a:r>
              <a:rPr lang="ko-KR" altLang="en-US" b="1" dirty="0">
                <a:solidFill>
                  <a:srgbClr val="C00000"/>
                </a:solidFill>
              </a:rPr>
              <a:t>타입을 출력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&lt;type '</a:t>
            </a:r>
            <a:r>
              <a:rPr lang="en-US" altLang="ko-KR" b="1" dirty="0" err="1">
                <a:solidFill>
                  <a:srgbClr val="555555"/>
                </a:solidFill>
              </a:rPr>
              <a:t>str</a:t>
            </a:r>
            <a:r>
              <a:rPr lang="en-US" altLang="ko-KR" b="1" dirty="0">
                <a:solidFill>
                  <a:srgbClr val="555555"/>
                </a:solidFill>
              </a:rPr>
              <a:t>'&gt;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type()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함수는 변수의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데이터형을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확인하는 함수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8300" y="5647214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str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()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함수는 숫자 값을 문자 값으로 변환함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6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/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컴퓨터의 반올림 오차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2086114"/>
            <a:ext cx="8653780" cy="2257286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c = </a:t>
            </a:r>
            <a:r>
              <a:rPr lang="en-US" altLang="ko-KR" b="1" dirty="0" smtClean="0">
                <a:solidFill>
                  <a:srgbClr val="555555"/>
                </a:solidFill>
              </a:rPr>
              <a:t>38.8		 </a:t>
            </a:r>
            <a:r>
              <a:rPr lang="fr-FR" altLang="ko-KR" b="1" dirty="0" smtClean="0">
                <a:solidFill>
                  <a:srgbClr val="C00000"/>
                </a:solidFill>
              </a:rPr>
              <a:t>#</a:t>
            </a:r>
            <a:r>
              <a:rPr lang="en-US" altLang="ko-KR" b="1" dirty="0" smtClean="0">
                <a:solidFill>
                  <a:srgbClr val="C00000"/>
                </a:solidFill>
              </a:rPr>
              <a:t> c</a:t>
            </a:r>
            <a:r>
              <a:rPr lang="ko-KR" altLang="en-US" b="1" dirty="0" smtClean="0">
                <a:solidFill>
                  <a:srgbClr val="C00000"/>
                </a:solidFill>
              </a:rPr>
              <a:t>에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실수형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38.8 </a:t>
            </a:r>
            <a:r>
              <a:rPr lang="ko-KR" altLang="en-US" b="1" dirty="0" smtClean="0">
                <a:solidFill>
                  <a:srgbClr val="C00000"/>
                </a:solidFill>
              </a:rPr>
              <a:t>할당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print </a:t>
            </a:r>
            <a:r>
              <a:rPr lang="en-US" altLang="ko-KR" b="1" dirty="0" smtClean="0">
                <a:solidFill>
                  <a:srgbClr val="555555"/>
                </a:solidFill>
              </a:rPr>
              <a:t>c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c </a:t>
            </a:r>
            <a:r>
              <a:rPr lang="ko-KR" altLang="en-US" b="1" dirty="0" smtClean="0">
                <a:solidFill>
                  <a:srgbClr val="C00000"/>
                </a:solidFill>
              </a:rPr>
              <a:t>출력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38.8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</a:rPr>
              <a:t>&gt;&gt;&gt; </a:t>
            </a:r>
            <a:r>
              <a:rPr lang="en-US" altLang="ko-KR" b="1" dirty="0" smtClean="0">
                <a:solidFill>
                  <a:srgbClr val="555555"/>
                </a:solidFill>
              </a:rPr>
              <a:t>c	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c</a:t>
            </a:r>
            <a:r>
              <a:rPr lang="ko-KR" altLang="en-US" b="1" dirty="0" smtClean="0">
                <a:solidFill>
                  <a:srgbClr val="C00000"/>
                </a:solidFill>
              </a:rPr>
              <a:t>에 있는 값은</a:t>
            </a:r>
            <a:r>
              <a:rPr lang="en-US" altLang="ko-KR" b="1" dirty="0" smtClean="0">
                <a:solidFill>
                  <a:srgbClr val="C00000"/>
                </a:solidFill>
              </a:rPr>
              <a:t>?</a:t>
            </a:r>
            <a:endParaRPr lang="en-US" altLang="ko-KR" b="1" dirty="0">
              <a:solidFill>
                <a:srgbClr val="555555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</a:rPr>
              <a:t>38.799999999999997	 </a:t>
            </a:r>
            <a:r>
              <a:rPr lang="fr-FR" altLang="ko-KR" b="1" dirty="0" smtClean="0">
                <a:solidFill>
                  <a:srgbClr val="C00000"/>
                </a:solidFill>
              </a:rPr>
              <a:t>#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응</a:t>
            </a:r>
            <a:r>
              <a:rPr lang="en-US" altLang="ko-KR" b="1" dirty="0" smtClean="0">
                <a:solidFill>
                  <a:srgbClr val="C00000"/>
                </a:solidFill>
              </a:rPr>
              <a:t>?</a:t>
            </a:r>
            <a:endParaRPr lang="en-US" altLang="ko-KR" b="1" dirty="0">
              <a:solidFill>
                <a:srgbClr val="555555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아래와 같이 나오는 이유는 무엇일까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8300" y="4534694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컴퓨터의 모든 값은 이진수로 변환되어 메모리에 저장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63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/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컴퓨터의 반올림 오차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0.1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이진수 변환하여라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8300" y="2111534"/>
            <a:ext cx="877570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0.1 X 2 = 0.2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</a:p>
          <a:p>
            <a:pPr>
              <a:spcAft>
                <a:spcPts val="1000"/>
              </a:spcAft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0.2 X 2 = 0.4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</a:p>
          <a:p>
            <a:pPr>
              <a:spcAft>
                <a:spcPts val="1000"/>
              </a:spcAft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0.4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X 2 =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0.8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</a:p>
          <a:p>
            <a:pPr>
              <a:spcAft>
                <a:spcPts val="1000"/>
              </a:spcAft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0.8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X 2 =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1.6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0.6 X 2 = 1.2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  <a:p>
            <a:pPr>
              <a:spcAft>
                <a:spcPts val="1000"/>
              </a:spcAft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0.2 X 2 = 0.4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 ………</a:t>
            </a:r>
          </a:p>
          <a:p>
            <a:pPr>
              <a:spcAft>
                <a:spcPts val="1000"/>
              </a:spcAft>
            </a:pP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0.00011001100110011……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(2)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8300" y="5129312"/>
            <a:ext cx="8775700" cy="836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단순한 실수도 이진수로 변환하면 무한소수가 됨</a:t>
            </a:r>
            <a:endParaRPr lang="en-US" altLang="ko-KR" sz="20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반올림오차는 충분히 작아 반올림을 하여 일반적으로 문제가 되지 않음</a:t>
            </a:r>
            <a:endParaRPr lang="en-US" altLang="ko-KR" sz="20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27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940" y="571500"/>
            <a:ext cx="8775700" cy="846138"/>
          </a:xfrm>
        </p:spPr>
        <p:txBody>
          <a:bodyPr>
            <a:normAutofit/>
          </a:bodyPr>
          <a:lstStyle/>
          <a:p>
            <a:r>
              <a:rPr lang="en-US" altLang="ko-KR" sz="3200" dirty="0" smtClean="0">
                <a:latin typeface="Helvetica" panose="020B0604020202030204" pitchFamily="34" charset="0"/>
              </a:rPr>
              <a:t>[</a:t>
            </a:r>
            <a:r>
              <a:rPr lang="ko-KR" altLang="en-US" sz="3200" dirty="0" smtClean="0">
                <a:latin typeface="Helvetica" panose="020B0604020202030204" pitchFamily="34" charset="0"/>
              </a:rPr>
              <a:t>알아두면 상식</a:t>
            </a:r>
            <a:r>
              <a:rPr lang="en-US" altLang="ko-KR" sz="3200" dirty="0" smtClean="0">
                <a:latin typeface="Helvetica" panose="020B0604020202030204" pitchFamily="34" charset="0"/>
              </a:rPr>
              <a:t>] </a:t>
            </a:r>
            <a:r>
              <a:rPr lang="ko-KR" altLang="en-US" dirty="0" smtClean="0">
                <a:latin typeface="Helvetica" panose="020B0604020202030204" pitchFamily="34" charset="0"/>
              </a:rPr>
              <a:t>컴퓨터는 왜 이진수를 쓰나</a:t>
            </a:r>
            <a:r>
              <a:rPr lang="en-US" altLang="ko-KR" dirty="0" smtClean="0">
                <a:latin typeface="Helvetica" panose="020B0604020202030204" pitchFamily="34" charset="0"/>
              </a:rPr>
              <a:t>?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2100" y="1463358"/>
            <a:ext cx="8775700" cy="959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컴퓨터는 실리콘이라는 재료로 만든 반도체로 구성됨 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반도체는 특정 자극을 줬을 때 전기를 통할 수 있게 하는 물질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 descr="http://cfile24.uf.tistory.com/image/203902384F59867B34D48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3"/>
          <a:stretch/>
        </p:blipFill>
        <p:spPr bwMode="auto">
          <a:xfrm>
            <a:off x="1708150" y="2567564"/>
            <a:ext cx="5669279" cy="166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858354" y="4190296"/>
            <a:ext cx="507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Source : </a:t>
            </a:r>
            <a:r>
              <a:rPr lang="ko-KR" altLang="en-US" b="1" dirty="0" smtClean="0"/>
              <a:t>http</a:t>
            </a:r>
            <a:r>
              <a:rPr lang="ko-KR" altLang="en-US" b="1" dirty="0"/>
              <a:t>://samsungsemiconstory.com/1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92100" y="4694238"/>
            <a:ext cx="8775700" cy="1456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도체와 부도체에 반해 반도체는 전류의 흐름의 제어가 가능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전류가 </a:t>
            </a:r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흐를때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1,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흐르지 않을 때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으로만 숫자를 표현할 수 있음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이진수 한자리를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bit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 칭하고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bit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1byte</a:t>
            </a:r>
          </a:p>
        </p:txBody>
      </p:sp>
    </p:spTree>
    <p:extLst>
      <p:ext uri="{BB962C8B-B14F-4D97-AF65-F5344CB8AC3E}">
        <p14:creationId xmlns:p14="http://schemas.microsoft.com/office/powerpoint/2010/main" val="6916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93591" y="2271835"/>
            <a:ext cx="8085631" cy="2654126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콘솔입출력</a:t>
            </a:r>
            <a:endParaRPr lang="en-US" altLang="ko-KR" sz="4800" b="1" spc="-50" dirty="0">
              <a:latin typeface="Garamond" panose="02020404030301010803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71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/>
          <a:lstStyle/>
          <a:p>
            <a:r>
              <a:rPr lang="ko-KR" altLang="en-US" dirty="0" err="1" smtClean="0">
                <a:latin typeface="Helvetica" panose="020B0604020202030204" pitchFamily="34" charset="0"/>
              </a:rPr>
              <a:t>콘솔창</a:t>
            </a:r>
            <a:r>
              <a:rPr lang="ko-KR" altLang="en-US" dirty="0" smtClean="0">
                <a:latin typeface="Helvetica" panose="020B0604020202030204" pitchFamily="34" charset="0"/>
              </a:rPr>
              <a:t> 입출력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2552533"/>
            <a:ext cx="8653780" cy="1297166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"Enter your name:"</a:t>
            </a: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somebody </a:t>
            </a: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ko-KR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raw_input</a:t>
            </a:r>
            <a:r>
              <a:rPr lang="en-US" altLang="ko-KR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		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콘솔창에서</a:t>
            </a:r>
            <a:r>
              <a:rPr lang="ko-KR" altLang="en-US" b="1" dirty="0" smtClean="0">
                <a:solidFill>
                  <a:srgbClr val="C00000"/>
                </a:solidFill>
              </a:rPr>
              <a:t> 입력한 값을 </a:t>
            </a:r>
            <a:r>
              <a:rPr lang="en-US" altLang="ko-KR" b="1" dirty="0" smtClean="0">
                <a:solidFill>
                  <a:srgbClr val="C00000"/>
                </a:solidFill>
              </a:rPr>
              <a:t>somebody</a:t>
            </a:r>
            <a:r>
              <a:rPr lang="ko-KR" altLang="en-US" b="1" dirty="0" smtClean="0">
                <a:solidFill>
                  <a:srgbClr val="C00000"/>
                </a:solidFill>
              </a:rPr>
              <a:t>에 저장</a:t>
            </a:r>
            <a:endParaRPr lang="en-US" altLang="ko-KR" b="1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"Hi", </a:t>
            </a:r>
            <a:r>
              <a:rPr lang="en-US" altLang="ko-KR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somebody</a:t>
            </a: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"How are you today?"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raw_input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()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함수는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콘솔창에서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문자열을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입력받음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8300" y="2063721"/>
            <a:ext cx="877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raw_input.py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8300" y="4121121"/>
            <a:ext cx="877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8300" y="4655653"/>
            <a:ext cx="8653780" cy="1522868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en-US" altLang="ko-KR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raw_input.py		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코드 실행</a:t>
            </a:r>
            <a:endParaRPr lang="en-US" altLang="ko-KR" b="1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 your name: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Sungchul </a:t>
            </a:r>
            <a:r>
              <a:rPr lang="en-US" altLang="ko-KR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Choi			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콘솔창에서</a:t>
            </a:r>
            <a:r>
              <a:rPr lang="ko-KR" altLang="en-US" b="1" dirty="0" smtClean="0">
                <a:solidFill>
                  <a:srgbClr val="C00000"/>
                </a:solidFill>
              </a:rPr>
              <a:t> 이름 입력</a:t>
            </a:r>
            <a:endParaRPr lang="en-US" altLang="ko-KR" b="1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 Sungchul Choi How are you today?</a:t>
            </a:r>
          </a:p>
        </p:txBody>
      </p:sp>
    </p:spTree>
    <p:extLst>
      <p:ext uri="{BB962C8B-B14F-4D97-AF65-F5344CB8AC3E}">
        <p14:creationId xmlns:p14="http://schemas.microsoft.com/office/powerpoint/2010/main" val="116968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프로그래밍적인 문제해결 </a:t>
            </a:r>
            <a:r>
              <a:rPr lang="en-US" altLang="ko-KR" dirty="0" smtClean="0">
                <a:latin typeface="Helvetica" panose="020B0604020202030204" pitchFamily="34" charset="0"/>
              </a:rPr>
              <a:t>- </a:t>
            </a:r>
            <a:r>
              <a:rPr lang="ko-KR" altLang="en-US" dirty="0" smtClean="0">
                <a:latin typeface="Helvetica" panose="020B0604020202030204" pitchFamily="34" charset="0"/>
              </a:rPr>
              <a:t>②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300" y="1509078"/>
            <a:ext cx="83837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다음 점수들의 학점을 매겨보세요</a:t>
            </a:r>
            <a:endParaRPr lang="ko-KR" alt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804557"/>
              </p:ext>
            </p:extLst>
          </p:nvPr>
        </p:nvGraphicFramePr>
        <p:xfrm>
          <a:off x="368300" y="2377440"/>
          <a:ext cx="8383754" cy="3642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67206"/>
                <a:gridCol w="1427277"/>
                <a:gridCol w="1567206"/>
                <a:gridCol w="1263361"/>
                <a:gridCol w="1503239"/>
                <a:gridCol w="1055465"/>
              </a:tblGrid>
              <a:tr h="3035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점수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학점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점수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학점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점수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학점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38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77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</a:rPr>
                        <a:t>37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57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43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</a:rPr>
                        <a:t>7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47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16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96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22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95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16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92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71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89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53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63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14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27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</a:rPr>
                        <a:t>48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29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20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49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22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66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94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38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37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76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79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/>
          <a:lstStyle/>
          <a:p>
            <a:r>
              <a:rPr lang="ko-KR" altLang="en-US" dirty="0" err="1" smtClean="0">
                <a:latin typeface="Helvetica" panose="020B0604020202030204" pitchFamily="34" charset="0"/>
              </a:rPr>
              <a:t>콘솔창</a:t>
            </a:r>
            <a:r>
              <a:rPr lang="ko-KR" altLang="en-US" dirty="0" smtClean="0">
                <a:latin typeface="Helvetica" panose="020B0604020202030204" pitchFamily="34" charset="0"/>
              </a:rPr>
              <a:t> 입출력</a:t>
            </a:r>
            <a:r>
              <a:rPr lang="en-US" altLang="ko-KR" dirty="0">
                <a:latin typeface="Helvetica" panose="020B0604020202030204" pitchFamily="34" charset="0"/>
              </a:rPr>
              <a:t> </a:t>
            </a:r>
            <a:r>
              <a:rPr lang="en-US" altLang="ko-KR" dirty="0" smtClean="0">
                <a:latin typeface="Helvetica" panose="020B0604020202030204" pitchFamily="34" charset="0"/>
              </a:rPr>
              <a:t>advance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2075280"/>
            <a:ext cx="8653780" cy="1574867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</a:t>
            </a: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"Hello World</a:t>
            </a:r>
            <a:r>
              <a:rPr lang="en-US" altLang="ko-KR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!", 		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</a:rPr>
              <a:t>사용</a:t>
            </a:r>
            <a:endParaRPr lang="en-US" altLang="ko-KR" b="1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"Hello Again</a:t>
            </a:r>
            <a:r>
              <a:rPr lang="en-US" altLang="ko-KR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!!!“</a:t>
            </a:r>
          </a:p>
          <a:p>
            <a:pPr>
              <a:spcAft>
                <a:spcPts val="600"/>
              </a:spcAft>
            </a:pPr>
            <a:endParaRPr lang="en-US" altLang="ko-KR" b="1" dirty="0" smtClean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Hello </a:t>
            </a: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World! Hello Again</a:t>
            </a:r>
            <a:r>
              <a:rPr lang="en-US" altLang="ko-KR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!!!		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실행시</a:t>
            </a:r>
            <a:r>
              <a:rPr lang="ko-KR" altLang="en-US" b="1" dirty="0" smtClean="0">
                <a:solidFill>
                  <a:srgbClr val="C00000"/>
                </a:solidFill>
              </a:rPr>
              <a:t> 두 문장이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열결되서</a:t>
            </a:r>
            <a:r>
              <a:rPr lang="ko-KR" altLang="en-US" b="1" dirty="0" smtClean="0">
                <a:solidFill>
                  <a:srgbClr val="C00000"/>
                </a:solidFill>
              </a:rPr>
              <a:t> 출력됨</a:t>
            </a:r>
            <a:endParaRPr lang="en-US" altLang="ko-KR" b="1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콤마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(,)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사용할 경우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print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문이 연결됨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8300" y="4450522"/>
            <a:ext cx="8653780" cy="1889318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 err="1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fahrenheit</a:t>
            </a:r>
            <a:r>
              <a:rPr lang="en-US" altLang="ko-KR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float(</a:t>
            </a:r>
            <a:r>
              <a:rPr lang="en-US" altLang="ko-KR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raw_input</a:t>
            </a:r>
            <a:r>
              <a:rPr lang="en-US" altLang="ko-KR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()) 	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입력시</a:t>
            </a:r>
            <a:r>
              <a:rPr lang="ko-KR" altLang="en-US" b="1" dirty="0" smtClean="0">
                <a:solidFill>
                  <a:srgbClr val="C00000"/>
                </a:solidFill>
              </a:rPr>
              <a:t> 바로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형변환</a:t>
            </a:r>
            <a:r>
              <a:rPr lang="ko-KR" altLang="en-US" b="1" dirty="0" smtClean="0">
                <a:solidFill>
                  <a:srgbClr val="C00000"/>
                </a:solidFill>
              </a:rPr>
              <a:t> 하기</a:t>
            </a:r>
            <a:endParaRPr lang="en-US" altLang="ko-KR" b="1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</a:t>
            </a:r>
            <a:r>
              <a:rPr lang="en-US" altLang="ko-KR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Fahrenheit</a:t>
            </a: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float_input.py</a:t>
            </a: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				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실행시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30</a:t>
            </a:r>
            <a:r>
              <a:rPr lang="ko-KR" altLang="en-US" b="1" dirty="0" smtClean="0">
                <a:solidFill>
                  <a:srgbClr val="C00000"/>
                </a:solidFill>
              </a:rPr>
              <a:t>을 입력하면</a:t>
            </a:r>
            <a:endParaRPr lang="en-US" altLang="ko-KR" b="1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30.0				</a:t>
            </a:r>
            <a:r>
              <a:rPr lang="fr-FR" altLang="ko-KR" b="1" dirty="0" smtClean="0">
                <a:solidFill>
                  <a:srgbClr val="C00000"/>
                </a:solidFill>
              </a:rPr>
              <a:t>#</a:t>
            </a:r>
            <a:r>
              <a:rPr lang="en-US" altLang="ko-KR" b="1" dirty="0" smtClean="0">
                <a:solidFill>
                  <a:srgbClr val="C00000"/>
                </a:solidFill>
              </a:rPr>
              <a:t> 30.0</a:t>
            </a:r>
            <a:r>
              <a:rPr lang="ko-KR" altLang="en-US" b="1" dirty="0" smtClean="0">
                <a:solidFill>
                  <a:srgbClr val="C00000"/>
                </a:solidFill>
              </a:rPr>
              <a:t>으로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형변환하여</a:t>
            </a:r>
            <a:r>
              <a:rPr lang="ko-KR" altLang="en-US" b="1" dirty="0" smtClean="0">
                <a:solidFill>
                  <a:srgbClr val="C00000"/>
                </a:solidFill>
              </a:rPr>
              <a:t> 출력</a:t>
            </a:r>
            <a:endParaRPr lang="en-US" altLang="ko-KR" b="1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8300" y="377737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숫자 입력 받기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342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/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연습</a:t>
            </a:r>
            <a:r>
              <a:rPr lang="en-US" altLang="ko-KR" dirty="0" smtClean="0">
                <a:latin typeface="Helvetica" panose="020B0604020202030204" pitchFamily="34" charset="0"/>
              </a:rPr>
              <a:t>] </a:t>
            </a:r>
            <a:r>
              <a:rPr lang="ko-KR" altLang="en-US" dirty="0" smtClean="0">
                <a:latin typeface="Helvetica" panose="020B0604020202030204" pitchFamily="34" charset="0"/>
              </a:rPr>
              <a:t>화씨 변환기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2075280"/>
            <a:ext cx="8653780" cy="1943338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ko-KR" altLang="en-US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본 </a:t>
            </a:r>
            <a:r>
              <a:rPr lang="ko-KR" altLang="en-US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프로그램은 섭씨를 </a:t>
            </a:r>
            <a:r>
              <a:rPr lang="ko-KR" altLang="en-US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화씨로로</a:t>
            </a:r>
            <a:r>
              <a:rPr lang="ko-KR" altLang="en-US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변환해주는 프로그램입니다</a:t>
            </a:r>
          </a:p>
          <a:p>
            <a:pPr>
              <a:spcAft>
                <a:spcPts val="600"/>
              </a:spcAft>
            </a:pPr>
            <a:r>
              <a:rPr lang="ko-KR" altLang="en-US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변환하고 싶은 섭씨  온도를 입력해 주세요</a:t>
            </a: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32.2		</a:t>
            </a:r>
            <a:r>
              <a:rPr lang="fr-FR" altLang="ko-KR" b="1" dirty="0">
                <a:solidFill>
                  <a:srgbClr val="C00000"/>
                </a:solidFill>
              </a:rPr>
              <a:t>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사용자 입력</a:t>
            </a:r>
            <a:endParaRPr lang="en-US" altLang="ko-KR" b="1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ko-KR" altLang="en-US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섭씨온도 </a:t>
            </a: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32.2</a:t>
            </a:r>
          </a:p>
          <a:p>
            <a:pPr>
              <a:spcAft>
                <a:spcPts val="600"/>
              </a:spcAft>
            </a:pPr>
            <a:r>
              <a:rPr lang="ko-KR" altLang="en-US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화씨온도 </a:t>
            </a: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89.96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아래와 같이 출력되는 프로그램을 만드시오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8300" y="4541838"/>
            <a:ext cx="8775700" cy="164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한글입력을 위해서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다음행을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첫줄에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삽입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000"/>
              </a:spcAft>
            </a:pP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# 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-*- coding: utf-8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-*</a:t>
            </a:r>
          </a:p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섭씨 온도 변환 공식은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((9/5) *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섭씨온도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+ 32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72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/>
          <a:lstStyle/>
          <a:p>
            <a:r>
              <a:rPr lang="en-US" altLang="ko-KR" dirty="0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답</a:t>
            </a:r>
            <a:r>
              <a:rPr lang="en-US" altLang="ko-KR" dirty="0" smtClean="0">
                <a:latin typeface="Helvetica" panose="020B0604020202030204" pitchFamily="34" charset="0"/>
              </a:rPr>
              <a:t>] </a:t>
            </a:r>
            <a:r>
              <a:rPr lang="ko-KR" altLang="en-US" dirty="0" smtClean="0">
                <a:latin typeface="Helvetica" panose="020B0604020202030204" pitchFamily="34" charset="0"/>
              </a:rPr>
              <a:t>화씨 변환기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1938120"/>
            <a:ext cx="8653780" cy="3441600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-*- coding: utf-8 -*-</a:t>
            </a:r>
          </a:p>
          <a:p>
            <a:pPr>
              <a:spcAft>
                <a:spcPts val="600"/>
              </a:spcAft>
            </a:pPr>
            <a:endParaRPr lang="en-US" altLang="ko-KR" b="1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"</a:t>
            </a:r>
            <a:r>
              <a:rPr lang="ko-KR" altLang="en-US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본 프로그램은 섭씨를 </a:t>
            </a:r>
            <a:r>
              <a:rPr lang="ko-KR" altLang="en-US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화씨로로</a:t>
            </a:r>
            <a:r>
              <a:rPr lang="ko-KR" altLang="en-US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변환해주는 프로그램입니다</a:t>
            </a: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"</a:t>
            </a:r>
            <a:r>
              <a:rPr lang="ko-KR" altLang="en-US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변환하고 싶은 섭씨  온도를 입력해 주세요</a:t>
            </a: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"</a:t>
            </a:r>
          </a:p>
          <a:p>
            <a:pPr>
              <a:spcAft>
                <a:spcPts val="600"/>
              </a:spcAft>
            </a:pPr>
            <a:r>
              <a:rPr lang="en-US" altLang="ko-KR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celcius</a:t>
            </a: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float(</a:t>
            </a:r>
            <a:r>
              <a:rPr lang="en-US" altLang="ko-KR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raw_input</a:t>
            </a: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  <a:p>
            <a:pPr>
              <a:spcAft>
                <a:spcPts val="600"/>
              </a:spcAft>
            </a:pPr>
            <a:r>
              <a:rPr lang="en-US" altLang="ko-KR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fah</a:t>
            </a: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( (9.0/5.0) * </a:t>
            </a:r>
            <a:r>
              <a:rPr lang="en-US" altLang="ko-KR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celcius</a:t>
            </a: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 + 32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"</a:t>
            </a:r>
            <a:r>
              <a:rPr lang="ko-KR" altLang="en-US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섭씨온도 </a:t>
            </a: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:", </a:t>
            </a:r>
            <a:r>
              <a:rPr lang="en-US" altLang="ko-KR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celcius</a:t>
            </a:r>
            <a:endParaRPr lang="en-US" altLang="ko-KR" b="1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"</a:t>
            </a:r>
            <a:r>
              <a:rPr lang="ko-KR" altLang="en-US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화씨온도 </a:t>
            </a: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:", </a:t>
            </a:r>
            <a:r>
              <a:rPr lang="en-US" altLang="ko-KR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fah</a:t>
            </a:r>
            <a:endParaRPr lang="en-US" altLang="ko-KR" b="1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http://cdn.flaticon.com/png/256/24233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70" y="4685715"/>
            <a:ext cx="712440" cy="71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46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/>
          <a:lstStyle/>
          <a:p>
            <a:r>
              <a:rPr lang="ko-KR" altLang="en-US" dirty="0" err="1" smtClean="0">
                <a:latin typeface="Helvetica" panose="020B0604020202030204" pitchFamily="34" charset="0"/>
              </a:rPr>
              <a:t>콘솔창</a:t>
            </a:r>
            <a:r>
              <a:rPr lang="ko-KR" altLang="en-US" dirty="0" smtClean="0">
                <a:latin typeface="Helvetica" panose="020B0604020202030204" pitchFamily="34" charset="0"/>
              </a:rPr>
              <a:t> 입출력</a:t>
            </a:r>
            <a:r>
              <a:rPr lang="en-US" altLang="ko-KR" dirty="0">
                <a:latin typeface="Helvetica" panose="020B0604020202030204" pitchFamily="34" charset="0"/>
              </a:rPr>
              <a:t> </a:t>
            </a:r>
            <a:r>
              <a:rPr lang="en-US" altLang="ko-KR" dirty="0" smtClean="0">
                <a:latin typeface="Helvetica" panose="020B0604020202030204" pitchFamily="34" charset="0"/>
              </a:rPr>
              <a:t>advance 2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300" y="2075280"/>
            <a:ext cx="8653780" cy="1574867"/>
          </a:xfrm>
          <a:prstGeom prst="rect">
            <a:avLst/>
          </a:prstGeom>
          <a:solidFill>
            <a:srgbClr val="EEEEEE"/>
          </a:solidFill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ko-KR" b="1" dirty="0" err="1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urllib</a:t>
            </a:r>
            <a:r>
              <a:rPr lang="en-US" altLang="ko-KR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웹관련</a:t>
            </a:r>
            <a:r>
              <a:rPr lang="ko-KR" altLang="en-US" b="1" dirty="0" smtClean="0">
                <a:solidFill>
                  <a:srgbClr val="C00000"/>
                </a:solidFill>
              </a:rPr>
              <a:t> 라이브러리 호출</a:t>
            </a:r>
            <a:endParaRPr lang="en-US" altLang="ko-KR" b="1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= </a:t>
            </a:r>
            <a:r>
              <a:rPr lang="en-US" altLang="ko-KR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urllib.urlopen</a:t>
            </a: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(' http://</a:t>
            </a:r>
            <a:r>
              <a:rPr lang="en-US" altLang="ko-KR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www.korea.kr')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홈페이지를 호출</a:t>
            </a:r>
            <a:endParaRPr lang="en-US" altLang="ko-KR" b="1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ko-KR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htmlcontents</a:t>
            </a: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R" b="1" dirty="0" err="1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file.read</a:t>
            </a:r>
            <a:r>
              <a:rPr lang="en-US" altLang="ko-KR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			</a:t>
            </a: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altLang="ko-KR" b="1" dirty="0" smtClean="0">
                <a:solidFill>
                  <a:srgbClr val="C00000"/>
                </a:solidFill>
              </a:rPr>
              <a:t>#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해당페이지 열기</a:t>
            </a:r>
            <a:endParaRPr lang="en-US" altLang="ko-KR" b="1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</a:t>
            </a:r>
            <a:r>
              <a:rPr lang="en-US" altLang="ko-KR" b="1" dirty="0" err="1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htmlcontents</a:t>
            </a:r>
            <a:r>
              <a:rPr lang="en-US" altLang="ko-KR" b="1" dirty="0" smtClean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fr-FR" altLang="ko-KR" b="1" dirty="0">
                <a:solidFill>
                  <a:srgbClr val="C00000"/>
                </a:solidFill>
              </a:rPr>
              <a:t> #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해당페이지 내용 출력</a:t>
            </a:r>
            <a:endParaRPr lang="en-US" altLang="ko-KR" b="1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8300" y="14176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웹에서 입력 받기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8300" y="3932238"/>
            <a:ext cx="8775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 브라우저의 페이지 소스보기로 결과 비교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Picture 2" descr="http://cdn.flaticon.com/png/256/24233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40" y="2937707"/>
            <a:ext cx="712440" cy="71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2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93591" y="2271835"/>
            <a:ext cx="8085631" cy="2654126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spc="-50" dirty="0" smtClean="0">
                <a:latin typeface="Garamond" panose="02020404030301010803" pitchFamily="18" charset="0"/>
                <a:ea typeface="나눔고딕" pitchFamily="50" charset="-127"/>
              </a:rPr>
              <a:t>코딩 </a:t>
            </a:r>
            <a:r>
              <a:rPr lang="ko-KR" altLang="en-US" sz="4800" b="1" spc="-50" dirty="0" err="1" smtClean="0">
                <a:latin typeface="Garamond" panose="02020404030301010803" pitchFamily="18" charset="0"/>
                <a:ea typeface="나눔고딕" pitchFamily="50" charset="-127"/>
              </a:rPr>
              <a:t>컨벤션</a:t>
            </a:r>
            <a:endParaRPr lang="en-US" altLang="ko-KR" sz="4800" b="1" spc="-50" dirty="0">
              <a:latin typeface="Garamond" panose="02020404030301010803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82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/>
          <a:lstStyle/>
          <a:p>
            <a:r>
              <a:rPr lang="ko-KR" altLang="en-US" dirty="0" smtClean="0">
                <a:latin typeface="Helvetica" panose="020B0604020202030204" pitchFamily="34" charset="0"/>
              </a:rPr>
              <a:t>코딩 </a:t>
            </a:r>
            <a:r>
              <a:rPr lang="ko-KR" altLang="en-US" dirty="0" err="1" smtClean="0">
                <a:latin typeface="Helvetica" panose="020B0604020202030204" pitchFamily="34" charset="0"/>
              </a:rPr>
              <a:t>컨벤션이란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8300" y="1417638"/>
            <a:ext cx="8775700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638" indent="-274638">
              <a:spcAft>
                <a:spcPts val="10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ㆍ프로그래밍은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공동작업이 많기 때문에 프로그램을 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작성하는 가이드라인 언어마다 정해져 있음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74638" indent="-274638">
              <a:spcAft>
                <a:spcPts val="10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ㆍ자신만의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방식으로만 프로그램을 작성할 경우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다른 사용자의 이해가 떨어짐</a:t>
            </a:r>
            <a:endParaRPr lang="en-US" altLang="ko-KR" sz="2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74638" indent="-274638">
              <a:spcAft>
                <a:spcPts val="1000"/>
              </a:spcAft>
            </a:pPr>
            <a:r>
              <a:rPr lang="ko-KR" altLang="en-US" sz="2800" b="1" dirty="0" err="1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ㆍ컴퓨터가</a:t>
            </a:r>
            <a:r>
              <a:rPr lang="ko-KR" altLang="en-US" sz="2800" b="1" dirty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이해할 수 있는 코드는 어느 바보나 다 짤 수 있다</a:t>
            </a:r>
            <a:r>
              <a:rPr lang="en-US" altLang="ko-KR" sz="2800" b="1" dirty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800" b="1" dirty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좋은 프로그래머는 사람이 이해할 수 있는 코드를 짠다</a:t>
            </a:r>
            <a:r>
              <a:rPr lang="en-US" altLang="ko-KR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- </a:t>
            </a:r>
            <a:r>
              <a:rPr lang="ko-KR" altLang="en-US" sz="2800" b="1" dirty="0" err="1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마틴</a:t>
            </a:r>
            <a:r>
              <a:rPr lang="ko-KR" altLang="en-US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err="1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파울러</a:t>
            </a:r>
            <a:r>
              <a:rPr lang="ko-KR" altLang="en-US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</a:p>
          <a:p>
            <a:pPr marL="274638" indent="-274638">
              <a:spcAft>
                <a:spcPts val="1000"/>
              </a:spcAft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ㆍ이를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위해 기본적인 코딩 작성법을 코딩 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컨벤션이라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함</a:t>
            </a:r>
            <a:endParaRPr lang="en-US" altLang="ko-KR" sz="2800" b="1" dirty="0" smtClean="0">
              <a:solidFill>
                <a:srgbClr val="0000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21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/>
          <a:lstStyle/>
          <a:p>
            <a:r>
              <a:rPr lang="ko-KR" altLang="en-US" dirty="0" err="1" smtClean="0">
                <a:latin typeface="Helvetica" panose="020B0604020202030204" pitchFamily="34" charset="0"/>
              </a:rPr>
              <a:t>파이썬</a:t>
            </a:r>
            <a:r>
              <a:rPr lang="ko-KR" altLang="en-US" dirty="0" smtClean="0">
                <a:latin typeface="Helvetica" panose="020B0604020202030204" pitchFamily="34" charset="0"/>
              </a:rPr>
              <a:t> 코딩 </a:t>
            </a:r>
            <a:r>
              <a:rPr lang="ko-KR" altLang="en-US" dirty="0" err="1" smtClean="0">
                <a:latin typeface="Helvetica" panose="020B0604020202030204" pitchFamily="34" charset="0"/>
              </a:rPr>
              <a:t>컨벤션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8300" y="1417638"/>
            <a:ext cx="8775700" cy="399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638" indent="-274638">
              <a:spcAft>
                <a:spcPts val="1600"/>
              </a:spcAft>
            </a:pPr>
            <a:r>
              <a:rPr lang="ko-KR" altLang="en-US" sz="20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들여쓰기는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공백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칸을 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권장 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74638" indent="-274638">
              <a:spcAft>
                <a:spcPts val="1600"/>
              </a:spcAft>
            </a:pP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줄은 최대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79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자까지</a:t>
            </a:r>
          </a:p>
          <a:p>
            <a:pPr marL="274638" indent="-274638">
              <a:spcAft>
                <a:spcPts val="1600"/>
              </a:spcAft>
            </a:pP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내의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정의는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줄씩 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띄어쓰기</a:t>
            </a:r>
            <a:endParaRPr lang="en-US" altLang="ko-KR" sz="20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74638" indent="-274638">
              <a:spcAft>
                <a:spcPts val="1600"/>
              </a:spcAft>
            </a:pP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불필요한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공백은 피함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([])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(())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(,), (:)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(;)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앞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74638" indent="-274638">
              <a:spcAft>
                <a:spcPts val="1600"/>
              </a:spcAft>
            </a:pP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연산자는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붙여씀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74638" indent="-274638">
              <a:spcAft>
                <a:spcPts val="1600"/>
              </a:spcAft>
            </a:pP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주석은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항상 갱신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불필요한 주석은 삭제 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74638" indent="-274638">
              <a:spcAft>
                <a:spcPts val="1600"/>
              </a:spcAft>
            </a:pP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소문자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대문자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대문자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변수명으로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사용하지말것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가독성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문제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74638" indent="-274638">
              <a:spcAft>
                <a:spcPts val="1600"/>
              </a:spcAft>
            </a:pP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함수명은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소문자로 구성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필요하면 밑줄로 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나눔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5191" y="5408474"/>
            <a:ext cx="3159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smtClean="0"/>
              <a:t>Source: </a:t>
            </a:r>
            <a:r>
              <a:rPr lang="ko-KR" altLang="en-US" i="1" smtClean="0"/>
              <a:t>http://goo.gl/TsaLZq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42725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7796" y="541368"/>
            <a:ext cx="8394700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0"/>
              </a:spcAft>
            </a:pPr>
            <a:r>
              <a:rPr lang="ko-KR" altLang="en-US" sz="5400" b="1" dirty="0" err="1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파이썬</a:t>
            </a:r>
            <a:r>
              <a:rPr lang="ko-KR" altLang="en-US" sz="54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기초 </a:t>
            </a:r>
            <a:r>
              <a:rPr lang="ko-KR" altLang="en-US" sz="5400" b="1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문법 </a:t>
            </a:r>
            <a:r>
              <a:rPr lang="en-US" altLang="ko-KR" sz="5400" b="1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5400" b="1" dirty="0" smtClean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  <a:p>
            <a:pPr>
              <a:spcAft>
                <a:spcPts val="3000"/>
              </a:spcAft>
            </a:pPr>
            <a:r>
              <a:rPr lang="ko-KR" altLang="en-US" sz="5400" b="1" dirty="0" err="1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ㆍ조건문</a:t>
            </a:r>
            <a:r>
              <a:rPr lang="ko-KR" altLang="en-US" sz="5400" b="1" dirty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400" b="1" dirty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(condition)</a:t>
            </a:r>
            <a:endParaRPr lang="en-US" altLang="ko-KR" sz="5400" b="1" dirty="0">
              <a:ln w="38100">
                <a:solidFill>
                  <a:srgbClr val="0D0D0D">
                    <a:alpha val="4200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3000"/>
              </a:spcAft>
            </a:pPr>
            <a:r>
              <a:rPr lang="ko-KR" altLang="en-US" sz="5400" b="1" dirty="0" err="1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ㆍ반복문</a:t>
            </a:r>
            <a:r>
              <a:rPr lang="ko-KR" altLang="en-US" sz="5400" b="1" dirty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400" b="1" dirty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(loop)</a:t>
            </a:r>
            <a:endParaRPr lang="en-US" altLang="ko-KR" sz="5400" b="1" dirty="0">
              <a:ln w="38100">
                <a:solidFill>
                  <a:srgbClr val="0D0D0D">
                    <a:alpha val="4200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3000"/>
              </a:spcAft>
            </a:pPr>
            <a:r>
              <a:rPr lang="ko-KR" altLang="en-US" sz="5400" b="1" dirty="0" err="1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ㆍ가변적인</a:t>
            </a:r>
            <a:r>
              <a:rPr lang="ko-KR" altLang="en-US" sz="5400" b="1" dirty="0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중첩 </a:t>
            </a:r>
            <a:r>
              <a:rPr lang="ko-KR" altLang="en-US" sz="5400" b="1" dirty="0" err="1">
                <a:ln w="38100">
                  <a:solidFill>
                    <a:srgbClr val="0D0D0D">
                      <a:alpha val="4200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반복문</a:t>
            </a:r>
            <a:endParaRPr lang="en-US" altLang="ko-KR" sz="5400" b="1" dirty="0">
              <a:ln w="38100">
                <a:solidFill>
                  <a:srgbClr val="0D0D0D">
                    <a:alpha val="4200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99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latin typeface="Helvetica" panose="020B0604020202030204" pitchFamily="34" charset="0"/>
              </a:rPr>
              <a:t>[</a:t>
            </a:r>
            <a:r>
              <a:rPr lang="ko-KR" altLang="en-US" dirty="0" smtClean="0">
                <a:latin typeface="Helvetica" panose="020B0604020202030204" pitchFamily="34" charset="0"/>
              </a:rPr>
              <a:t>생각해보기</a:t>
            </a:r>
            <a:r>
              <a:rPr lang="en-US" altLang="ko-KR" dirty="0" smtClean="0">
                <a:latin typeface="Helvetica" panose="020B0604020202030204" pitchFamily="34" charset="0"/>
              </a:rPr>
              <a:t>]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8300" y="1417638"/>
            <a:ext cx="8775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3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학점을 매기는 위한 프로그램 짜는 법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548640" y="2194560"/>
          <a:ext cx="2994483" cy="3642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67206"/>
                <a:gridCol w="1427277"/>
              </a:tblGrid>
              <a:tr h="3035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점수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학점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38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37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16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95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71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63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48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49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66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37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766820" y="2263776"/>
            <a:ext cx="4996180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① 점수에 따른 학점의 기준을 만든다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200"/>
              </a:spcAft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95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점이상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A+, 60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점미만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</a:t>
            </a:r>
          </a:p>
          <a:p>
            <a:pPr>
              <a:spcAft>
                <a:spcPts val="600"/>
              </a:spcAft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② 기준을 바탕으로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첫번째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줄의 점수를 판단한다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200"/>
              </a:spcAft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38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점은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60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점 미만이므로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</a:t>
            </a:r>
          </a:p>
          <a:p>
            <a:pPr>
              <a:spcAft>
                <a:spcPts val="600"/>
              </a:spcAft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③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다음줄로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계속 이동하면서 ②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반복한다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1200"/>
              </a:spcAft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37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점은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60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점 미만이므로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</a:t>
            </a:r>
          </a:p>
          <a:p>
            <a:pPr>
              <a:spcAft>
                <a:spcPts val="1200"/>
              </a:spcAft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④ 더 이상 점수가 없을 때 프로그램을 종료한다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66820" y="5096880"/>
            <a:ext cx="53771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4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작성시</a:t>
            </a:r>
            <a:r>
              <a:rPr lang="en-US" altLang="ko-KR" sz="24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sz="24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4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조건에 따른 판단과 반복은 필수</a:t>
            </a:r>
            <a:endParaRPr lang="ko-KR" altLang="en-US" sz="2400" b="1" dirty="0">
              <a:solidFill>
                <a:srgbClr val="0000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89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93591" y="2271835"/>
            <a:ext cx="8085631" cy="2654126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spc="-50" dirty="0" err="1" smtClean="0">
                <a:latin typeface="Garamond" panose="02020404030301010803" pitchFamily="18" charset="0"/>
                <a:ea typeface="나눔고딕" pitchFamily="50" charset="-127"/>
              </a:rPr>
              <a:t>조건문</a:t>
            </a:r>
            <a:endParaRPr lang="en-US" altLang="ko-KR" sz="4800" b="1" spc="-50" dirty="0">
              <a:latin typeface="Garamond" panose="02020404030301010803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94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8257</TotalTime>
  <Words>7599</Words>
  <Application>Microsoft Office PowerPoint</Application>
  <PresentationFormat>화면 슬라이드 쇼(4:3)</PresentationFormat>
  <Paragraphs>1989</Paragraphs>
  <Slides>196</Slides>
  <Notes>138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196</vt:i4>
      </vt:variant>
    </vt:vector>
  </HeadingPairs>
  <TitlesOfParts>
    <vt:vector size="206" baseType="lpstr">
      <vt:lpstr>굴림</vt:lpstr>
      <vt:lpstr>Arial</vt:lpstr>
      <vt:lpstr>나눔고딕</vt:lpstr>
      <vt:lpstr>Garamond</vt:lpstr>
      <vt:lpstr>Helvetica Neue</vt:lpstr>
      <vt:lpstr>맑은 고딕</vt:lpstr>
      <vt:lpstr>Helvetica</vt:lpstr>
      <vt:lpstr>Wingdings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Programming in Our Life</vt:lpstr>
      <vt:lpstr>PowerPoint 프레젠테이션</vt:lpstr>
      <vt:lpstr>PowerPoint 프레젠테이션</vt:lpstr>
      <vt:lpstr>PowerPoint 프레젠테이션</vt:lpstr>
      <vt:lpstr>프로그래밍적인 문제해결 - ①</vt:lpstr>
      <vt:lpstr>프로그래밍적인 문제해결 - ②</vt:lpstr>
      <vt:lpstr>PowerPoint 프레젠테이션</vt:lpstr>
      <vt:lpstr>PowerPoint 프레젠테이션</vt:lpstr>
      <vt:lpstr>산업공학과의 시작</vt:lpstr>
      <vt:lpstr>산업공학과의 변화</vt:lpstr>
      <vt:lpstr>Modern Industrial Engineering</vt:lpstr>
      <vt:lpstr>Programming Example in IE</vt:lpstr>
      <vt:lpstr>컴퓨터 공학 VS 산업공학</vt:lpstr>
      <vt:lpstr>프로그래밍에 대한 몰이해 결과!</vt:lpstr>
      <vt:lpstr>PowerPoint 프레젠테이션</vt:lpstr>
      <vt:lpstr>빅 데이터란 무엇인가?</vt:lpstr>
      <vt:lpstr>생활속에 빅 데이터 분석</vt:lpstr>
      <vt:lpstr>빅 데이터 분석가 = Data Scientist</vt:lpstr>
      <vt:lpstr>빅 데이터 분야의 미래</vt:lpstr>
      <vt:lpstr>산업공학과의 준비</vt:lpstr>
      <vt:lpstr>Tech Tree for Data Scientist</vt:lpstr>
      <vt:lpstr>PowerPoint 프레젠테이션</vt:lpstr>
      <vt:lpstr>파이썬 (Python) 이란?</vt:lpstr>
      <vt:lpstr>파이썬 (Python)</vt:lpstr>
      <vt:lpstr>파이썬의 특징 - ① </vt:lpstr>
      <vt:lpstr>파이썬의 특징 - ① </vt:lpstr>
      <vt:lpstr>[컴파일러 vs 인터프리터]</vt:lpstr>
      <vt:lpstr>[프로그램 언어의 동작 과정]</vt:lpstr>
      <vt:lpstr>파이썬의 특징 - ② </vt:lpstr>
      <vt:lpstr>파이썬의 특징 - ② </vt:lpstr>
      <vt:lpstr>PowerPoint 프레젠테이션</vt:lpstr>
      <vt:lpstr>우리는 왜 파이썬을 배우는가  </vt:lpstr>
      <vt:lpstr>JAVA vs Python</vt:lpstr>
      <vt:lpstr>우리는 왜 파이썬을 배우는가  </vt:lpstr>
      <vt:lpstr>JAVA vs Python 2</vt:lpstr>
      <vt:lpstr>우리는 왜 파이썬을 배우는가  </vt:lpstr>
      <vt:lpstr>PowerPoint 프레젠테이션</vt:lpstr>
      <vt:lpstr>PowerPoint 프레젠테이션</vt:lpstr>
      <vt:lpstr>구글이 사랑하는 언어 - Python</vt:lpstr>
      <vt:lpstr>PowerPoint 프레젠테이션</vt:lpstr>
      <vt:lpstr>파이썬 설치</vt:lpstr>
      <vt:lpstr>PowerPoint 프레젠테이션</vt:lpstr>
      <vt:lpstr>PowerPoint 프레젠테이션</vt:lpstr>
      <vt:lpstr>PowerPoint 프레젠테이션</vt:lpstr>
      <vt:lpstr>리눅스 CLI 환경</vt:lpstr>
      <vt:lpstr>CLI in Windows</vt:lpstr>
      <vt:lpstr>CLI in Windows 주요명령어</vt:lpstr>
      <vt:lpstr>PowerPoint 프레젠테이션</vt:lpstr>
      <vt:lpstr>CLI 명령들의 특징</vt:lpstr>
      <vt:lpstr>PowerPoint 프레젠테이션</vt:lpstr>
      <vt:lpstr>파이썬시작하기</vt:lpstr>
      <vt:lpstr>PowerPoint 프레젠테이션</vt:lpstr>
      <vt:lpstr>[실습] 파이썬 프로그래밍 해보기</vt:lpstr>
      <vt:lpstr>[실습] 파이썬 프로그래밍 해보기</vt:lpstr>
      <vt:lpstr>[실습] 산술 연산하기 (1/2)</vt:lpstr>
      <vt:lpstr>[실습] 산술 연산하기 (2/2)</vt:lpstr>
      <vt:lpstr>[실습] 문자열 연산하기</vt:lpstr>
      <vt:lpstr>PowerPoint 프레젠테이션</vt:lpstr>
      <vt:lpstr>[실습] 파이썬 프로그램 만들기</vt:lpstr>
      <vt:lpstr>PowerPoint 프레젠테이션</vt:lpstr>
      <vt:lpstr>PowerPoint 프레젠테이션</vt:lpstr>
      <vt:lpstr>[복습]</vt:lpstr>
      <vt:lpstr>[정답]</vt:lpstr>
      <vt:lpstr>PowerPoint 프레젠테이션</vt:lpstr>
      <vt:lpstr>[문제]</vt:lpstr>
      <vt:lpstr>[정답]</vt:lpstr>
      <vt:lpstr>[문제]</vt:lpstr>
      <vt:lpstr>[정답]</vt:lpstr>
      <vt:lpstr>PowerPoint 프레젠테이션</vt:lpstr>
      <vt:lpstr>[정답]</vt:lpstr>
      <vt:lpstr>변수(Variable)이란?</vt:lpstr>
      <vt:lpstr>PowerPoint 프레젠테이션</vt:lpstr>
      <vt:lpstr>Integer와 Float</vt:lpstr>
      <vt:lpstr>연산자(Operator)와 피연산자(operand)</vt:lpstr>
      <vt:lpstr>제곱승과 나머지 구하기</vt:lpstr>
      <vt:lpstr>증가 또는 감소 연산</vt:lpstr>
      <vt:lpstr>데이터 형변환: 정수형 ↔ 실수형</vt:lpstr>
      <vt:lpstr>데이터 형변환: 정수형 ↔ 실수형</vt:lpstr>
      <vt:lpstr>데이터 형변환: 숫자 ↔ 문자열</vt:lpstr>
      <vt:lpstr>데이터 형변환: 숫자 ↔ 문자열</vt:lpstr>
      <vt:lpstr>데이터 형 확인하기</vt:lpstr>
      <vt:lpstr>컴퓨터의 반올림 오차</vt:lpstr>
      <vt:lpstr>컴퓨터의 반올림 오차</vt:lpstr>
      <vt:lpstr>[알아두면 상식] 컴퓨터는 왜 이진수를 쓰나?</vt:lpstr>
      <vt:lpstr>PowerPoint 프레젠테이션</vt:lpstr>
      <vt:lpstr>콘솔창 입출력</vt:lpstr>
      <vt:lpstr>콘솔창 입출력 advance</vt:lpstr>
      <vt:lpstr>[연습] 화씨 변환기</vt:lpstr>
      <vt:lpstr>[답] 화씨 변환기</vt:lpstr>
      <vt:lpstr>콘솔창 입출력 advance 2</vt:lpstr>
      <vt:lpstr>PowerPoint 프레젠테이션</vt:lpstr>
      <vt:lpstr>코딩 컨벤션이란</vt:lpstr>
      <vt:lpstr>파이썬 코딩 컨벤션</vt:lpstr>
      <vt:lpstr>PowerPoint 프레젠테이션</vt:lpstr>
      <vt:lpstr>[생각해보기]</vt:lpstr>
      <vt:lpstr>PowerPoint 프레젠테이션</vt:lpstr>
      <vt:lpstr>조건문이란?</vt:lpstr>
      <vt:lpstr>if-else문 </vt:lpstr>
      <vt:lpstr>if-else문 문법 </vt:lpstr>
      <vt:lpstr>조건 판단 방법</vt:lpstr>
      <vt:lpstr>조건 참/거짓의 구분</vt:lpstr>
      <vt:lpstr>논리 키워드 사용: and, or, not </vt:lpstr>
      <vt:lpstr>조건 판단 연습 (1/3)</vt:lpstr>
      <vt:lpstr>조건 판단 연습 (2/3) </vt:lpstr>
      <vt:lpstr>조건 판단 연습 (3/3)</vt:lpstr>
      <vt:lpstr>조건 판단 연습 수정</vt:lpstr>
      <vt:lpstr>[연습] 무슨 학교 다니세요?</vt:lpstr>
      <vt:lpstr>PowerPoint 프레젠테이션</vt:lpstr>
      <vt:lpstr>반복문이란?</vt:lpstr>
      <vt:lpstr>for문 (1/2) </vt:lpstr>
      <vt:lpstr>for문 (2/2)</vt:lpstr>
      <vt:lpstr>[알아두면 상식] 반복문</vt:lpstr>
      <vt:lpstr>for문의 다양한 반복문 조건 표현 (1/2)</vt:lpstr>
      <vt:lpstr>for문의 다양한 반복문 조건 표현 (2/2)</vt:lpstr>
      <vt:lpstr>[연습] 구구단 계산기</vt:lpstr>
      <vt:lpstr>while문</vt:lpstr>
      <vt:lpstr>반복의 제어 – break, continue, else</vt:lpstr>
      <vt:lpstr>반복의 제어 – else</vt:lpstr>
      <vt:lpstr>PowerPoint 프레젠테이션</vt:lpstr>
      <vt:lpstr>제어문의 활용</vt:lpstr>
      <vt:lpstr>[연습] 숫자 찾기 게임</vt:lpstr>
      <vt:lpstr>[연습] 연속적인 구구단 입력</vt:lpstr>
      <vt:lpstr>[정답] 연속적인 구구단 입력</vt:lpstr>
      <vt:lpstr>PowerPoint 프레젠테이션</vt:lpstr>
      <vt:lpstr>PowerPoint 프레젠테이션</vt:lpstr>
      <vt:lpstr>PowerPoint 프레젠테이션</vt:lpstr>
      <vt:lpstr>Debugging Loop</vt:lpstr>
      <vt:lpstr>Debugging Loop</vt:lpstr>
      <vt:lpstr>PowerPoint 프레젠테이션</vt:lpstr>
      <vt:lpstr>PowerPoint 프레젠테이션</vt:lpstr>
      <vt:lpstr>[생각해보기]</vt:lpstr>
      <vt:lpstr>[답]</vt:lpstr>
      <vt:lpstr>[조금 더 알기]</vt:lpstr>
      <vt:lpstr>프로그램 언어에서 데이터 타입 </vt:lpstr>
      <vt:lpstr>파이선에서의 데이터 타입</vt:lpstr>
      <vt:lpstr>PowerPoint 프레젠테이션</vt:lpstr>
      <vt:lpstr>정수형 상수 (int)</vt:lpstr>
      <vt:lpstr>실수형 상수 (float)</vt:lpstr>
      <vt:lpstr>복소수형 상수 (complex)</vt:lpstr>
      <vt:lpstr>모듈 math를 활용한 연산</vt:lpstr>
      <vt:lpstr>PowerPoint 프레젠테이션</vt:lpstr>
      <vt:lpstr>문자열 (string)</vt:lpstr>
      <vt:lpstr>인덱싱 (indexing)</vt:lpstr>
      <vt:lpstr>슬라이싱 (slicing)</vt:lpstr>
      <vt:lpstr>문자열 연산 및 포함여부 검사</vt:lpstr>
      <vt:lpstr>문자열 함수 (1/2)</vt:lpstr>
      <vt:lpstr>문자열 함수 (2/2)</vt:lpstr>
      <vt:lpstr>다양한 문자열 표현</vt:lpstr>
      <vt:lpstr>특수 문자</vt:lpstr>
      <vt:lpstr>[연습] Yesterday Counter</vt:lpstr>
      <vt:lpstr>[연습] Yesterday Counter</vt:lpstr>
      <vt:lpstr>PowerPoint 프레젠테이션</vt:lpstr>
      <vt:lpstr>HW #4  PlayBaseball.py (3점)</vt:lpstr>
      <vt:lpstr>HW #4  PlayBaseball.py (3점)</vt:lpstr>
      <vt:lpstr>HW #4  PlayBaseball.py (3점)</vt:lpstr>
      <vt:lpstr>HW #4  PlayBaseball.py (3점)</vt:lpstr>
      <vt:lpstr>HW #4  PlayBaseball.py (3점)</vt:lpstr>
      <vt:lpstr>HW #4  PlayBaseball.py (3점)</vt:lpstr>
      <vt:lpstr>HW #4  PlayBaseball.py (3점)</vt:lpstr>
      <vt:lpstr>HW #4  PlayBaseball.py (3점)</vt:lpstr>
      <vt:lpstr>PowerPoint 프레젠테이션</vt:lpstr>
      <vt:lpstr>Extreme HW #1  마방진 (5점)</vt:lpstr>
      <vt:lpstr>Extreme HW #1  마방진 (5점)</vt:lpstr>
      <vt:lpstr>Extreme HW #1  마방진 (5점)</vt:lpstr>
      <vt:lpstr>Extreme HW #1  마방진 (5점)</vt:lpstr>
      <vt:lpstr>Extreme HW #1  마방진 (5점)</vt:lpstr>
      <vt:lpstr>Extreme HW #1  마방진 (5점)</vt:lpstr>
      <vt:lpstr>PowerPoint 프레젠테이션</vt:lpstr>
      <vt:lpstr>리스트 (lists)</vt:lpstr>
      <vt:lpstr>리스트의 연산</vt:lpstr>
      <vt:lpstr>리스트 추가와 삭제</vt:lpstr>
      <vt:lpstr>리스트의 특징</vt:lpstr>
      <vt:lpstr>리스트 함수</vt:lpstr>
      <vt:lpstr>리스트 메모리 저장 방식</vt:lpstr>
      <vt:lpstr>패킹과 언패킹</vt:lpstr>
      <vt:lpstr>이차원 리스트</vt:lpstr>
      <vt:lpstr>이차원 리스트 순환</vt:lpstr>
      <vt:lpstr>[연습] 성적 입력 프로그램</vt:lpstr>
      <vt:lpstr>PowerPoint 프레젠테이션</vt:lpstr>
      <vt:lpstr>데이터 구조(Data Strucutre)</vt:lpstr>
      <vt:lpstr>스택 (Stack)</vt:lpstr>
      <vt:lpstr>스택 (Stack) in 파이썬</vt:lpstr>
      <vt:lpstr>큐 (Queue)</vt:lpstr>
      <vt:lpstr>큐 (Queue) in 파이썬</vt:lpstr>
      <vt:lpstr>튜플 (tuple)</vt:lpstr>
      <vt:lpstr>집합 (set)</vt:lpstr>
      <vt:lpstr>집합 연산</vt:lpstr>
      <vt:lpstr>사전 (dictionary)</vt:lpstr>
      <vt:lpstr>PowerPoint 프레젠테이션</vt:lpstr>
      <vt:lpstr>HW #5  BubbleSort.py (3점)</vt:lpstr>
      <vt:lpstr>HW #5  BubbleSort.py (3점)</vt:lpstr>
      <vt:lpstr>HW #5  BubbleSort.py (3점)</vt:lpstr>
      <vt:lpstr>HW #5  BubbleSort.py (3점)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songgram</cp:lastModifiedBy>
  <cp:revision>221</cp:revision>
  <cp:lastPrinted>2011-08-28T13:13:29Z</cp:lastPrinted>
  <dcterms:created xsi:type="dcterms:W3CDTF">2011-08-24T01:05:33Z</dcterms:created>
  <dcterms:modified xsi:type="dcterms:W3CDTF">2015-09-14T11:06:04Z</dcterms:modified>
</cp:coreProperties>
</file>